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94" autoAdjust="0"/>
    <p:restoredTop sz="94660"/>
  </p:normalViewPr>
  <p:slideViewPr>
    <p:cSldViewPr>
      <p:cViewPr varScale="1">
        <p:scale>
          <a:sx n="83" d="100"/>
          <a:sy n="83" d="100"/>
        </p:scale>
        <p:origin x="581" y="6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9852" y="2385060"/>
            <a:ext cx="307975" cy="2087880"/>
          </a:xfrm>
          <a:custGeom>
            <a:avLst/>
            <a:gdLst/>
            <a:ahLst/>
            <a:cxnLst/>
            <a:rect l="l" t="t" r="r" b="b"/>
            <a:pathLst>
              <a:path w="307975" h="2087879">
                <a:moveTo>
                  <a:pt x="307848" y="0"/>
                </a:moveTo>
                <a:lnTo>
                  <a:pt x="0" y="0"/>
                </a:lnTo>
                <a:lnTo>
                  <a:pt x="0" y="2087880"/>
                </a:lnTo>
                <a:lnTo>
                  <a:pt x="307848" y="2087880"/>
                </a:lnTo>
                <a:lnTo>
                  <a:pt x="30784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-13716" y="2385822"/>
            <a:ext cx="178435" cy="2087880"/>
          </a:xfrm>
          <a:custGeom>
            <a:avLst/>
            <a:gdLst/>
            <a:ahLst/>
            <a:cxnLst/>
            <a:rect l="l" t="t" r="r" b="b"/>
            <a:pathLst>
              <a:path w="178435" h="2087879">
                <a:moveTo>
                  <a:pt x="0" y="2087752"/>
                </a:moveTo>
                <a:lnTo>
                  <a:pt x="178309" y="2087752"/>
                </a:lnTo>
                <a:lnTo>
                  <a:pt x="178309" y="0"/>
                </a:lnTo>
                <a:lnTo>
                  <a:pt x="0" y="0"/>
                </a:lnTo>
                <a:lnTo>
                  <a:pt x="0" y="2087752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696956" y="0"/>
            <a:ext cx="1495425" cy="6858000"/>
          </a:xfrm>
          <a:custGeom>
            <a:avLst/>
            <a:gdLst/>
            <a:ahLst/>
            <a:cxnLst/>
            <a:rect l="l" t="t" r="r" b="b"/>
            <a:pathLst>
              <a:path w="1495425" h="6858000">
                <a:moveTo>
                  <a:pt x="1495044" y="0"/>
                </a:moveTo>
                <a:lnTo>
                  <a:pt x="0" y="0"/>
                </a:lnTo>
                <a:lnTo>
                  <a:pt x="0" y="6858000"/>
                </a:lnTo>
                <a:lnTo>
                  <a:pt x="1495044" y="6858000"/>
                </a:lnTo>
                <a:lnTo>
                  <a:pt x="1495044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7387" y="617219"/>
            <a:ext cx="11385804" cy="6025896"/>
          </a:xfrm>
          <a:prstGeom prst="rect">
            <a:avLst/>
          </a:prstGeom>
        </p:spPr>
      </p:pic>
      <p:sp>
        <p:nvSpPr>
          <p:cNvPr id="20" name="bg object 20"/>
          <p:cNvSpPr/>
          <p:nvPr/>
        </p:nvSpPr>
        <p:spPr>
          <a:xfrm>
            <a:off x="579119" y="632459"/>
            <a:ext cx="11111865" cy="5751830"/>
          </a:xfrm>
          <a:custGeom>
            <a:avLst/>
            <a:gdLst/>
            <a:ahLst/>
            <a:cxnLst/>
            <a:rect l="l" t="t" r="r" b="b"/>
            <a:pathLst>
              <a:path w="11111865" h="5751830">
                <a:moveTo>
                  <a:pt x="11111484" y="0"/>
                </a:moveTo>
                <a:lnTo>
                  <a:pt x="0" y="0"/>
                </a:lnTo>
                <a:lnTo>
                  <a:pt x="0" y="5751576"/>
                </a:lnTo>
                <a:lnTo>
                  <a:pt x="11111484" y="5751576"/>
                </a:lnTo>
                <a:lnTo>
                  <a:pt x="1111148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92530" y="1756029"/>
            <a:ext cx="3703320" cy="8178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1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1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52984" y="1845564"/>
            <a:ext cx="135890" cy="3200400"/>
          </a:xfrm>
          <a:custGeom>
            <a:avLst/>
            <a:gdLst/>
            <a:ahLst/>
            <a:cxnLst/>
            <a:rect l="l" t="t" r="r" b="b"/>
            <a:pathLst>
              <a:path w="135890" h="3200400">
                <a:moveTo>
                  <a:pt x="0" y="3200400"/>
                </a:moveTo>
                <a:lnTo>
                  <a:pt x="135636" y="3200400"/>
                </a:lnTo>
                <a:lnTo>
                  <a:pt x="135636" y="0"/>
                </a:lnTo>
                <a:lnTo>
                  <a:pt x="0" y="0"/>
                </a:lnTo>
                <a:lnTo>
                  <a:pt x="0" y="320040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14259" y="0"/>
            <a:ext cx="4777740" cy="6858000"/>
          </a:xfrm>
          <a:custGeom>
            <a:avLst/>
            <a:gdLst/>
            <a:ahLst/>
            <a:cxnLst/>
            <a:rect l="l" t="t" r="r" b="b"/>
            <a:pathLst>
              <a:path w="4777740" h="6858000">
                <a:moveTo>
                  <a:pt x="4777740" y="0"/>
                </a:moveTo>
                <a:lnTo>
                  <a:pt x="0" y="0"/>
                </a:lnTo>
                <a:lnTo>
                  <a:pt x="0" y="6858000"/>
                </a:lnTo>
                <a:lnTo>
                  <a:pt x="4777740" y="6858000"/>
                </a:lnTo>
                <a:lnTo>
                  <a:pt x="477774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6888" y="842759"/>
            <a:ext cx="11340084" cy="5483352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88620" y="858011"/>
            <a:ext cx="11066145" cy="5209540"/>
          </a:xfrm>
          <a:custGeom>
            <a:avLst/>
            <a:gdLst/>
            <a:ahLst/>
            <a:cxnLst/>
            <a:rect l="l" t="t" r="r" b="b"/>
            <a:pathLst>
              <a:path w="11066145" h="5209540">
                <a:moveTo>
                  <a:pt x="11065764" y="0"/>
                </a:moveTo>
                <a:lnTo>
                  <a:pt x="0" y="0"/>
                </a:lnTo>
                <a:lnTo>
                  <a:pt x="0" y="5209032"/>
                </a:lnTo>
                <a:lnTo>
                  <a:pt x="11065764" y="5209032"/>
                </a:lnTo>
                <a:lnTo>
                  <a:pt x="110657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8527" y="1040637"/>
            <a:ext cx="2893060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68297" y="1881962"/>
            <a:ext cx="10125075" cy="39592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1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r.vandervloet@st-ignatius.surrey.sch.uk" TargetMode="External"/><Relationship Id="rId2" Type="http://schemas.openxmlformats.org/officeDocument/2006/relationships/hyperlink" Target="http://www.tentenresources.co.uk/parent-portal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ntenresources.co.uk/parent-consultation-primary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596" y="2917393"/>
            <a:ext cx="725487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 smtClean="0"/>
              <a:t>R</a:t>
            </a:r>
            <a:r>
              <a:rPr lang="en-US" sz="8000" dirty="0" smtClean="0"/>
              <a:t>S</a:t>
            </a:r>
            <a:r>
              <a:rPr sz="8000" dirty="0" smtClean="0"/>
              <a:t>E</a:t>
            </a:r>
            <a:r>
              <a:rPr sz="8000" spc="-40" dirty="0" smtClean="0"/>
              <a:t> </a:t>
            </a:r>
            <a:r>
              <a:rPr sz="8000" dirty="0"/>
              <a:t>in</a:t>
            </a:r>
            <a:r>
              <a:rPr sz="8000" spc="-35" dirty="0"/>
              <a:t> </a:t>
            </a:r>
            <a:r>
              <a:rPr sz="8000" dirty="0"/>
              <a:t>our</a:t>
            </a:r>
            <a:r>
              <a:rPr sz="8000" spc="-40" dirty="0"/>
              <a:t> </a:t>
            </a:r>
            <a:r>
              <a:rPr sz="8000" spc="-10" dirty="0"/>
              <a:t>School</a:t>
            </a:r>
            <a:endParaRPr sz="8000" dirty="0"/>
          </a:p>
        </p:txBody>
      </p:sp>
      <p:sp>
        <p:nvSpPr>
          <p:cNvPr id="3" name="object 3"/>
          <p:cNvSpPr/>
          <p:nvPr/>
        </p:nvSpPr>
        <p:spPr>
          <a:xfrm>
            <a:off x="0" y="1842516"/>
            <a:ext cx="152400" cy="3200400"/>
          </a:xfrm>
          <a:custGeom>
            <a:avLst/>
            <a:gdLst/>
            <a:ahLst/>
            <a:cxnLst/>
            <a:rect l="l" t="t" r="r" b="b"/>
            <a:pathLst>
              <a:path w="152400" h="3200400">
                <a:moveTo>
                  <a:pt x="152400" y="0"/>
                </a:moveTo>
                <a:lnTo>
                  <a:pt x="0" y="0"/>
                </a:lnTo>
                <a:lnTo>
                  <a:pt x="0" y="3200399"/>
                </a:lnTo>
                <a:lnTo>
                  <a:pt x="152400" y="3200399"/>
                </a:lnTo>
                <a:lnTo>
                  <a:pt x="15240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0" dirty="0"/>
              <a:t>Prayer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083563"/>
            <a:ext cx="86995" cy="673735"/>
          </a:xfrm>
          <a:custGeom>
            <a:avLst/>
            <a:gdLst/>
            <a:ahLst/>
            <a:cxnLst/>
            <a:rect l="l" t="t" r="r" b="b"/>
            <a:pathLst>
              <a:path w="86995" h="673735">
                <a:moveTo>
                  <a:pt x="86868" y="0"/>
                </a:moveTo>
                <a:lnTo>
                  <a:pt x="0" y="0"/>
                </a:lnTo>
                <a:lnTo>
                  <a:pt x="0" y="673608"/>
                </a:lnTo>
                <a:lnTo>
                  <a:pt x="86868" y="673608"/>
                </a:lnTo>
                <a:lnTo>
                  <a:pt x="8686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020" y="1083563"/>
            <a:ext cx="195580" cy="673735"/>
          </a:xfrm>
          <a:custGeom>
            <a:avLst/>
            <a:gdLst/>
            <a:ahLst/>
            <a:cxnLst/>
            <a:rect l="l" t="t" r="r" b="b"/>
            <a:pathLst>
              <a:path w="195579" h="673735">
                <a:moveTo>
                  <a:pt x="195072" y="0"/>
                </a:moveTo>
                <a:lnTo>
                  <a:pt x="0" y="0"/>
                </a:lnTo>
                <a:lnTo>
                  <a:pt x="0" y="673608"/>
                </a:lnTo>
                <a:lnTo>
                  <a:pt x="195072" y="673608"/>
                </a:lnTo>
                <a:lnTo>
                  <a:pt x="195072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4463" y="2090927"/>
            <a:ext cx="4297680" cy="27940"/>
          </a:xfrm>
          <a:custGeom>
            <a:avLst/>
            <a:gdLst/>
            <a:ahLst/>
            <a:cxnLst/>
            <a:rect l="l" t="t" r="r" b="b"/>
            <a:pathLst>
              <a:path w="4297680" h="27939">
                <a:moveTo>
                  <a:pt x="4297680" y="0"/>
                </a:moveTo>
                <a:lnTo>
                  <a:pt x="0" y="0"/>
                </a:lnTo>
                <a:lnTo>
                  <a:pt x="0" y="27432"/>
                </a:lnTo>
                <a:lnTo>
                  <a:pt x="4297680" y="27432"/>
                </a:lnTo>
                <a:lnTo>
                  <a:pt x="429768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69442" y="2325370"/>
            <a:ext cx="4370070" cy="36912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Arial MT"/>
                <a:cs typeface="Arial MT"/>
              </a:rPr>
              <a:t>Father,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1400">
              <a:latin typeface="Arial MT"/>
              <a:cs typeface="Arial MT"/>
            </a:endParaRPr>
          </a:p>
          <a:p>
            <a:pPr marL="12700">
              <a:lnSpc>
                <a:spcPts val="1595"/>
              </a:lnSpc>
            </a:pPr>
            <a:r>
              <a:rPr sz="1400" dirty="0">
                <a:latin typeface="Arial MT"/>
                <a:cs typeface="Arial MT"/>
              </a:rPr>
              <a:t>Thank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you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for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your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great</a:t>
            </a:r>
            <a:r>
              <a:rPr sz="1400" spc="-3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love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for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us.</a:t>
            </a:r>
            <a:r>
              <a:rPr sz="1400" spc="-45" dirty="0">
                <a:latin typeface="Arial MT"/>
                <a:cs typeface="Arial MT"/>
              </a:rPr>
              <a:t> </a:t>
            </a:r>
            <a:r>
              <a:rPr sz="1400" spc="-35" dirty="0">
                <a:latin typeface="Arial MT"/>
                <a:cs typeface="Arial MT"/>
              </a:rPr>
              <a:t>You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sent</a:t>
            </a:r>
            <a:r>
              <a:rPr sz="1400" spc="-3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your</a:t>
            </a:r>
            <a:r>
              <a:rPr sz="1400" spc="-20" dirty="0">
                <a:latin typeface="Arial MT"/>
                <a:cs typeface="Arial MT"/>
              </a:rPr>
              <a:t> only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ts val="1595"/>
              </a:lnSpc>
            </a:pPr>
            <a:r>
              <a:rPr sz="1400" dirty="0">
                <a:latin typeface="Arial MT"/>
                <a:cs typeface="Arial MT"/>
              </a:rPr>
              <a:t>Son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to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live with</a:t>
            </a:r>
            <a:r>
              <a:rPr sz="1400" spc="-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us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and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show</a:t>
            </a:r>
            <a:r>
              <a:rPr sz="1400" spc="-3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us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how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to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spc="-20" dirty="0">
                <a:latin typeface="Arial MT"/>
                <a:cs typeface="Arial MT"/>
              </a:rPr>
              <a:t>love.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25"/>
              </a:spcBef>
            </a:pPr>
            <a:endParaRPr sz="1400">
              <a:latin typeface="Arial MT"/>
              <a:cs typeface="Arial MT"/>
            </a:endParaRPr>
          </a:p>
          <a:p>
            <a:pPr marL="12700" marR="142240">
              <a:lnSpc>
                <a:spcPts val="1510"/>
              </a:lnSpc>
              <a:spcBef>
                <a:spcPts val="5"/>
              </a:spcBef>
            </a:pPr>
            <a:r>
              <a:rPr sz="1400" dirty="0">
                <a:latin typeface="Arial MT"/>
                <a:cs typeface="Arial MT"/>
              </a:rPr>
              <a:t>As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we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explore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teaching</a:t>
            </a:r>
            <a:r>
              <a:rPr sz="1400" spc="-6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about</a:t>
            </a:r>
            <a:r>
              <a:rPr sz="1400" spc="-4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relationships</a:t>
            </a:r>
            <a:r>
              <a:rPr sz="1400" spc="-5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to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spc="-25" dirty="0">
                <a:latin typeface="Arial MT"/>
                <a:cs typeface="Arial MT"/>
              </a:rPr>
              <a:t>the </a:t>
            </a:r>
            <a:r>
              <a:rPr sz="1400" dirty="0">
                <a:latin typeface="Arial MT"/>
                <a:cs typeface="Arial MT"/>
              </a:rPr>
              <a:t>young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people</a:t>
            </a:r>
            <a:r>
              <a:rPr sz="1400" spc="-4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in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our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school,</a:t>
            </a:r>
            <a:r>
              <a:rPr sz="1400" spc="-4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help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us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to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keep</a:t>
            </a:r>
            <a:r>
              <a:rPr sz="1400" spc="-4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them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spc="-25" dirty="0">
                <a:latin typeface="Arial MT"/>
                <a:cs typeface="Arial MT"/>
              </a:rPr>
              <a:t>and </a:t>
            </a:r>
            <a:r>
              <a:rPr sz="1400" dirty="0">
                <a:latin typeface="Arial MT"/>
                <a:cs typeface="Arial MT"/>
              </a:rPr>
              <a:t>Christ</a:t>
            </a:r>
            <a:r>
              <a:rPr sz="1400" spc="-3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at</a:t>
            </a:r>
            <a:r>
              <a:rPr sz="1400" spc="-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the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centre</a:t>
            </a:r>
            <a:r>
              <a:rPr sz="1400" spc="-3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of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our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minds.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05"/>
              </a:spcBef>
            </a:pPr>
            <a:endParaRPr sz="1400">
              <a:latin typeface="Arial MT"/>
              <a:cs typeface="Arial MT"/>
            </a:endParaRPr>
          </a:p>
          <a:p>
            <a:pPr marL="12700" marR="409575">
              <a:lnSpc>
                <a:spcPts val="1510"/>
              </a:lnSpc>
              <a:spcBef>
                <a:spcPts val="5"/>
              </a:spcBef>
            </a:pPr>
            <a:r>
              <a:rPr sz="1400" dirty="0">
                <a:latin typeface="Arial MT"/>
                <a:cs typeface="Arial MT"/>
              </a:rPr>
              <a:t>May</a:t>
            </a:r>
            <a:r>
              <a:rPr sz="1400" spc="-5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The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Holy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Spirit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bring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us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wisdom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and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peace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spc="-25" dirty="0">
                <a:latin typeface="Arial MT"/>
                <a:cs typeface="Arial MT"/>
              </a:rPr>
              <a:t>in </a:t>
            </a:r>
            <a:r>
              <a:rPr sz="1400" dirty="0">
                <a:latin typeface="Arial MT"/>
                <a:cs typeface="Arial MT"/>
              </a:rPr>
              <a:t>guiding</a:t>
            </a:r>
            <a:r>
              <a:rPr sz="1400" spc="-5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our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conversations.</a:t>
            </a:r>
            <a:endParaRPr sz="1400">
              <a:latin typeface="Arial MT"/>
              <a:cs typeface="Arial MT"/>
            </a:endParaRPr>
          </a:p>
          <a:p>
            <a:pPr marL="12700" marR="890905">
              <a:lnSpc>
                <a:spcPts val="4230"/>
              </a:lnSpc>
              <a:spcBef>
                <a:spcPts val="340"/>
              </a:spcBef>
            </a:pPr>
            <a:r>
              <a:rPr sz="1400" dirty="0">
                <a:latin typeface="Arial MT"/>
                <a:cs typeface="Arial MT"/>
              </a:rPr>
              <a:t>We</a:t>
            </a:r>
            <a:r>
              <a:rPr sz="1400" spc="-4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commend</a:t>
            </a:r>
            <a:r>
              <a:rPr sz="1400" spc="-5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to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you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our</a:t>
            </a:r>
            <a:r>
              <a:rPr sz="1400" spc="-3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words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and</a:t>
            </a:r>
            <a:r>
              <a:rPr sz="1400" spc="-30" dirty="0">
                <a:latin typeface="Arial MT"/>
                <a:cs typeface="Arial MT"/>
              </a:rPr>
              <a:t> </a:t>
            </a:r>
            <a:r>
              <a:rPr sz="1400" spc="-10" dirty="0">
                <a:latin typeface="Arial MT"/>
                <a:cs typeface="Arial MT"/>
              </a:rPr>
              <a:t>actions. </a:t>
            </a:r>
            <a:r>
              <a:rPr sz="1400" spc="-20" dirty="0">
                <a:latin typeface="Arial MT"/>
                <a:cs typeface="Arial MT"/>
              </a:rPr>
              <a:t>Amen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544311" y="0"/>
            <a:ext cx="6647815" cy="6858000"/>
            <a:chOff x="5544311" y="0"/>
            <a:chExt cx="6647815" cy="6858000"/>
          </a:xfrm>
        </p:grpSpPr>
        <p:sp>
          <p:nvSpPr>
            <p:cNvPr id="8" name="object 8"/>
            <p:cNvSpPr/>
            <p:nvPr/>
          </p:nvSpPr>
          <p:spPr>
            <a:xfrm>
              <a:off x="10696955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44311" y="498360"/>
              <a:ext cx="6283451" cy="610971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686043" y="513587"/>
              <a:ext cx="6009640" cy="5835650"/>
            </a:xfrm>
            <a:custGeom>
              <a:avLst/>
              <a:gdLst/>
              <a:ahLst/>
              <a:cxnLst/>
              <a:rect l="l" t="t" r="r" b="b"/>
              <a:pathLst>
                <a:path w="6009640" h="5835650">
                  <a:moveTo>
                    <a:pt x="6009132" y="0"/>
                  </a:moveTo>
                  <a:lnTo>
                    <a:pt x="0" y="0"/>
                  </a:lnTo>
                  <a:lnTo>
                    <a:pt x="0" y="5835396"/>
                  </a:lnTo>
                  <a:lnTo>
                    <a:pt x="6009132" y="5835396"/>
                  </a:lnTo>
                  <a:lnTo>
                    <a:pt x="60091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77127" y="800100"/>
              <a:ext cx="5425439" cy="52578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9852" y="2385060"/>
            <a:ext cx="307975" cy="2087880"/>
          </a:xfrm>
          <a:custGeom>
            <a:avLst/>
            <a:gdLst/>
            <a:ahLst/>
            <a:cxnLst/>
            <a:rect l="l" t="t" r="r" b="b"/>
            <a:pathLst>
              <a:path w="307975" h="2087879">
                <a:moveTo>
                  <a:pt x="307848" y="0"/>
                </a:moveTo>
                <a:lnTo>
                  <a:pt x="0" y="0"/>
                </a:lnTo>
                <a:lnTo>
                  <a:pt x="0" y="2087880"/>
                </a:lnTo>
                <a:lnTo>
                  <a:pt x="307848" y="2087880"/>
                </a:lnTo>
                <a:lnTo>
                  <a:pt x="30784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-13716" y="2385822"/>
            <a:ext cx="178435" cy="2087880"/>
          </a:xfrm>
          <a:custGeom>
            <a:avLst/>
            <a:gdLst/>
            <a:ahLst/>
            <a:cxnLst/>
            <a:rect l="l" t="t" r="r" b="b"/>
            <a:pathLst>
              <a:path w="178435" h="2087879">
                <a:moveTo>
                  <a:pt x="0" y="2087752"/>
                </a:moveTo>
                <a:lnTo>
                  <a:pt x="178309" y="2087752"/>
                </a:lnTo>
                <a:lnTo>
                  <a:pt x="178309" y="0"/>
                </a:lnTo>
                <a:lnTo>
                  <a:pt x="0" y="0"/>
                </a:lnTo>
                <a:lnTo>
                  <a:pt x="0" y="2087752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37387" y="0"/>
            <a:ext cx="11755120" cy="6858000"/>
            <a:chOff x="437387" y="0"/>
            <a:chExt cx="11755120" cy="6858000"/>
          </a:xfrm>
        </p:grpSpPr>
        <p:sp>
          <p:nvSpPr>
            <p:cNvPr id="5" name="object 5"/>
            <p:cNvSpPr/>
            <p:nvPr/>
          </p:nvSpPr>
          <p:spPr>
            <a:xfrm>
              <a:off x="10696956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7387" y="617219"/>
              <a:ext cx="11385804" cy="602589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79119" y="632459"/>
              <a:ext cx="11111865" cy="5751830"/>
            </a:xfrm>
            <a:custGeom>
              <a:avLst/>
              <a:gdLst/>
              <a:ahLst/>
              <a:cxnLst/>
              <a:rect l="l" t="t" r="r" b="b"/>
              <a:pathLst>
                <a:path w="11111865" h="5751830">
                  <a:moveTo>
                    <a:pt x="11111484" y="0"/>
                  </a:moveTo>
                  <a:lnTo>
                    <a:pt x="0" y="0"/>
                  </a:lnTo>
                  <a:lnTo>
                    <a:pt x="0" y="5751576"/>
                  </a:lnTo>
                  <a:lnTo>
                    <a:pt x="11111484" y="5751576"/>
                  </a:lnTo>
                  <a:lnTo>
                    <a:pt x="111114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232408" y="3091433"/>
            <a:ext cx="2961640" cy="817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200" spc="-10" dirty="0">
                <a:latin typeface="Calibri Light"/>
                <a:cs typeface="Calibri Light"/>
              </a:rPr>
              <a:t>Objectives:</a:t>
            </a:r>
            <a:endParaRPr sz="5200">
              <a:latin typeface="Calibri Light"/>
              <a:cs typeface="Calibri 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71335" y="2000478"/>
            <a:ext cx="4616450" cy="110172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90" dirty="0">
                <a:latin typeface="Calibri"/>
                <a:cs typeface="Calibri"/>
              </a:rPr>
              <a:t>To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explore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why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 smtClean="0">
                <a:latin typeface="Calibri"/>
                <a:cs typeface="Calibri"/>
              </a:rPr>
              <a:t>R</a:t>
            </a:r>
            <a:r>
              <a:rPr lang="en-US" sz="2000" dirty="0" smtClean="0">
                <a:latin typeface="Calibri"/>
                <a:cs typeface="Calibri"/>
              </a:rPr>
              <a:t>S</a:t>
            </a:r>
            <a:r>
              <a:rPr sz="2000" dirty="0" smtClean="0">
                <a:latin typeface="Calibri"/>
                <a:cs typeface="Calibri"/>
              </a:rPr>
              <a:t>E</a:t>
            </a:r>
            <a:r>
              <a:rPr sz="2000" spc="-35" dirty="0" smtClean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important.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ts val="2280"/>
              </a:lnSpc>
              <a:spcBef>
                <a:spcPts val="75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90" dirty="0">
                <a:latin typeface="Calibri"/>
                <a:cs typeface="Calibri"/>
              </a:rPr>
              <a:t>To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share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statutory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requirement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R</a:t>
            </a:r>
            <a:r>
              <a:rPr lang="en-US" sz="2000" spc="-25" dirty="0" smtClean="0">
                <a:latin typeface="Calibri"/>
                <a:cs typeface="Calibri"/>
              </a:rPr>
              <a:t>S</a:t>
            </a:r>
            <a:r>
              <a:rPr sz="2000" spc="-25" dirty="0" smtClean="0">
                <a:latin typeface="Calibri"/>
                <a:cs typeface="Calibri"/>
              </a:rPr>
              <a:t>E</a:t>
            </a:r>
            <a:endParaRPr sz="2000" dirty="0">
              <a:latin typeface="Calibri"/>
              <a:cs typeface="Calibri"/>
            </a:endParaRPr>
          </a:p>
          <a:p>
            <a:pPr marL="240665">
              <a:lnSpc>
                <a:spcPts val="2280"/>
              </a:lnSpc>
            </a:pPr>
            <a:r>
              <a:rPr sz="2000" dirty="0">
                <a:latin typeface="Calibri"/>
                <a:cs typeface="Calibri"/>
              </a:rPr>
              <a:t>in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primary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schools.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71335" y="3173730"/>
            <a:ext cx="4344035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90" dirty="0">
                <a:latin typeface="Calibri"/>
                <a:cs typeface="Calibri"/>
              </a:rPr>
              <a:t>To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share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Curriculum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supporting </a:t>
            </a:r>
            <a:r>
              <a:rPr sz="2000" dirty="0">
                <a:latin typeface="Calibri"/>
                <a:cs typeface="Calibri"/>
              </a:rPr>
              <a:t>documents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from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Catholic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Education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71335" y="3627386"/>
            <a:ext cx="3994785" cy="826769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850"/>
              </a:spcBef>
            </a:pPr>
            <a:r>
              <a:rPr sz="2000" spc="-10" dirty="0">
                <a:latin typeface="Calibri"/>
                <a:cs typeface="Calibri"/>
              </a:rPr>
              <a:t>Service.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90" dirty="0">
                <a:latin typeface="Calibri"/>
                <a:cs typeface="Calibri"/>
              </a:rPr>
              <a:t>To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outline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support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child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99935" y="4397755"/>
            <a:ext cx="4521200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through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Parent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Portal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Parent </a:t>
            </a:r>
            <a:r>
              <a:rPr sz="2000" dirty="0">
                <a:latin typeface="Calibri"/>
                <a:cs typeface="Calibri"/>
              </a:rPr>
              <a:t>Consultation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Tool.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200" spc="-10" dirty="0"/>
              <a:t>Statutory</a:t>
            </a:r>
            <a:r>
              <a:rPr sz="5200" spc="-220" dirty="0"/>
              <a:t> </a:t>
            </a:r>
            <a:r>
              <a:rPr sz="5200" spc="-25" dirty="0" smtClean="0"/>
              <a:t>R</a:t>
            </a:r>
            <a:r>
              <a:rPr lang="en-US" sz="5200" spc="-25" dirty="0" smtClean="0"/>
              <a:t>S</a:t>
            </a:r>
            <a:r>
              <a:rPr sz="5200" spc="-25" dirty="0" smtClean="0"/>
              <a:t>E</a:t>
            </a:r>
            <a:endParaRPr sz="5200" dirty="0"/>
          </a:p>
        </p:txBody>
      </p:sp>
      <p:sp>
        <p:nvSpPr>
          <p:cNvPr id="3" name="object 3"/>
          <p:cNvSpPr txBox="1"/>
          <p:nvPr/>
        </p:nvSpPr>
        <p:spPr>
          <a:xfrm>
            <a:off x="992530" y="3237737"/>
            <a:ext cx="6201410" cy="121983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 marR="5080">
              <a:lnSpc>
                <a:spcPts val="3020"/>
              </a:lnSpc>
              <a:spcBef>
                <a:spcPts val="480"/>
              </a:spcBef>
            </a:pPr>
            <a:r>
              <a:rPr sz="2800" dirty="0">
                <a:latin typeface="Calibri Light"/>
                <a:cs typeface="Calibri Light"/>
              </a:rPr>
              <a:t>In</a:t>
            </a:r>
            <a:r>
              <a:rPr sz="2800" spc="-55" dirty="0">
                <a:latin typeface="Calibri Light"/>
                <a:cs typeface="Calibri Light"/>
              </a:rPr>
              <a:t> </a:t>
            </a:r>
            <a:r>
              <a:rPr sz="2800" dirty="0">
                <a:latin typeface="Calibri Light"/>
                <a:cs typeface="Calibri Light"/>
              </a:rPr>
              <a:t>2020</a:t>
            </a:r>
            <a:r>
              <a:rPr sz="2800" spc="-15" dirty="0">
                <a:latin typeface="Calibri Light"/>
                <a:cs typeface="Calibri Light"/>
              </a:rPr>
              <a:t> </a:t>
            </a:r>
            <a:r>
              <a:rPr sz="2800" dirty="0">
                <a:latin typeface="Calibri Light"/>
                <a:cs typeface="Calibri Light"/>
              </a:rPr>
              <a:t>Relationships</a:t>
            </a:r>
            <a:r>
              <a:rPr sz="2800" spc="-45" dirty="0">
                <a:latin typeface="Calibri Light"/>
                <a:cs typeface="Calibri Light"/>
              </a:rPr>
              <a:t> </a:t>
            </a:r>
            <a:r>
              <a:rPr sz="2800" spc="-10" dirty="0">
                <a:latin typeface="Calibri Light"/>
                <a:cs typeface="Calibri Light"/>
              </a:rPr>
              <a:t>Education</a:t>
            </a:r>
            <a:r>
              <a:rPr sz="2800" spc="-65" dirty="0">
                <a:latin typeface="Calibri Light"/>
                <a:cs typeface="Calibri Light"/>
              </a:rPr>
              <a:t> </a:t>
            </a:r>
            <a:r>
              <a:rPr sz="2800" dirty="0">
                <a:latin typeface="Calibri Light"/>
                <a:cs typeface="Calibri Light"/>
              </a:rPr>
              <a:t>and</a:t>
            </a:r>
            <a:r>
              <a:rPr sz="2800" spc="-60" dirty="0">
                <a:latin typeface="Calibri Light"/>
                <a:cs typeface="Calibri Light"/>
              </a:rPr>
              <a:t> </a:t>
            </a:r>
            <a:r>
              <a:rPr sz="2800" spc="-10" dirty="0">
                <a:latin typeface="Calibri Light"/>
                <a:cs typeface="Calibri Light"/>
              </a:rPr>
              <a:t>Health Education</a:t>
            </a:r>
            <a:r>
              <a:rPr sz="2800" spc="-90" dirty="0">
                <a:latin typeface="Calibri Light"/>
                <a:cs typeface="Calibri Light"/>
              </a:rPr>
              <a:t> </a:t>
            </a:r>
            <a:r>
              <a:rPr sz="2800" dirty="0">
                <a:latin typeface="Calibri Light"/>
                <a:cs typeface="Calibri Light"/>
              </a:rPr>
              <a:t>became</a:t>
            </a:r>
            <a:r>
              <a:rPr sz="2800" spc="-55" dirty="0">
                <a:latin typeface="Calibri Light"/>
                <a:cs typeface="Calibri Light"/>
              </a:rPr>
              <a:t> </a:t>
            </a:r>
            <a:r>
              <a:rPr sz="2800" spc="-10" dirty="0">
                <a:latin typeface="Calibri Light"/>
                <a:cs typeface="Calibri Light"/>
              </a:rPr>
              <a:t>statutory</a:t>
            </a:r>
            <a:r>
              <a:rPr sz="2800" spc="-65" dirty="0">
                <a:latin typeface="Calibri Light"/>
                <a:cs typeface="Calibri Light"/>
              </a:rPr>
              <a:t> </a:t>
            </a:r>
            <a:r>
              <a:rPr sz="2800" dirty="0">
                <a:latin typeface="Calibri Light"/>
                <a:cs typeface="Calibri Light"/>
              </a:rPr>
              <a:t>in</a:t>
            </a:r>
            <a:r>
              <a:rPr sz="2800" spc="-60" dirty="0">
                <a:latin typeface="Calibri Light"/>
                <a:cs typeface="Calibri Light"/>
              </a:rPr>
              <a:t> </a:t>
            </a:r>
            <a:r>
              <a:rPr sz="2800" dirty="0">
                <a:latin typeface="Calibri Light"/>
                <a:cs typeface="Calibri Light"/>
              </a:rPr>
              <a:t>all</a:t>
            </a:r>
            <a:r>
              <a:rPr sz="2800" spc="-70" dirty="0">
                <a:latin typeface="Calibri Light"/>
                <a:cs typeface="Calibri Light"/>
              </a:rPr>
              <a:t> </a:t>
            </a:r>
            <a:r>
              <a:rPr sz="2800" spc="-10" dirty="0">
                <a:latin typeface="Calibri Light"/>
                <a:cs typeface="Calibri Light"/>
              </a:rPr>
              <a:t>primary </a:t>
            </a:r>
            <a:r>
              <a:rPr sz="2800" dirty="0">
                <a:latin typeface="Calibri Light"/>
                <a:cs typeface="Calibri Light"/>
              </a:rPr>
              <a:t>schools</a:t>
            </a:r>
            <a:r>
              <a:rPr sz="2800" spc="-55" dirty="0">
                <a:latin typeface="Calibri Light"/>
                <a:cs typeface="Calibri Light"/>
              </a:rPr>
              <a:t> </a:t>
            </a:r>
            <a:r>
              <a:rPr sz="2800" dirty="0">
                <a:latin typeface="Calibri Light"/>
                <a:cs typeface="Calibri Light"/>
              </a:rPr>
              <a:t>in</a:t>
            </a:r>
            <a:r>
              <a:rPr sz="2800" spc="-50" dirty="0">
                <a:latin typeface="Calibri Light"/>
                <a:cs typeface="Calibri Light"/>
              </a:rPr>
              <a:t> </a:t>
            </a:r>
            <a:r>
              <a:rPr sz="2800" spc="-10" dirty="0">
                <a:latin typeface="Calibri Light"/>
                <a:cs typeface="Calibri Light"/>
              </a:rPr>
              <a:t>England.</a:t>
            </a:r>
            <a:endParaRPr sz="2800">
              <a:latin typeface="Calibri Light"/>
              <a:cs typeface="Calibri Ligh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63128" y="1728216"/>
            <a:ext cx="3237737" cy="424662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9852" y="2385060"/>
            <a:ext cx="307975" cy="2087880"/>
          </a:xfrm>
          <a:custGeom>
            <a:avLst/>
            <a:gdLst/>
            <a:ahLst/>
            <a:cxnLst/>
            <a:rect l="l" t="t" r="r" b="b"/>
            <a:pathLst>
              <a:path w="307975" h="2087879">
                <a:moveTo>
                  <a:pt x="307848" y="0"/>
                </a:moveTo>
                <a:lnTo>
                  <a:pt x="0" y="0"/>
                </a:lnTo>
                <a:lnTo>
                  <a:pt x="0" y="2087880"/>
                </a:lnTo>
                <a:lnTo>
                  <a:pt x="307848" y="2087880"/>
                </a:lnTo>
                <a:lnTo>
                  <a:pt x="30784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-13716" y="2385822"/>
            <a:ext cx="178435" cy="2087880"/>
          </a:xfrm>
          <a:custGeom>
            <a:avLst/>
            <a:gdLst/>
            <a:ahLst/>
            <a:cxnLst/>
            <a:rect l="l" t="t" r="r" b="b"/>
            <a:pathLst>
              <a:path w="178435" h="2087879">
                <a:moveTo>
                  <a:pt x="0" y="2087752"/>
                </a:moveTo>
                <a:lnTo>
                  <a:pt x="178309" y="2087752"/>
                </a:lnTo>
                <a:lnTo>
                  <a:pt x="178309" y="0"/>
                </a:lnTo>
                <a:lnTo>
                  <a:pt x="0" y="0"/>
                </a:lnTo>
                <a:lnTo>
                  <a:pt x="0" y="2087752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37387" y="0"/>
            <a:ext cx="11755120" cy="6858000"/>
            <a:chOff x="437387" y="0"/>
            <a:chExt cx="11755120" cy="6858000"/>
          </a:xfrm>
        </p:grpSpPr>
        <p:sp>
          <p:nvSpPr>
            <p:cNvPr id="5" name="object 5"/>
            <p:cNvSpPr/>
            <p:nvPr/>
          </p:nvSpPr>
          <p:spPr>
            <a:xfrm>
              <a:off x="10696956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7387" y="617219"/>
              <a:ext cx="11385804" cy="602589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79119" y="632459"/>
              <a:ext cx="11111865" cy="5751830"/>
            </a:xfrm>
            <a:custGeom>
              <a:avLst/>
              <a:gdLst/>
              <a:ahLst/>
              <a:cxnLst/>
              <a:rect l="l" t="t" r="r" b="b"/>
              <a:pathLst>
                <a:path w="11111865" h="5751830">
                  <a:moveTo>
                    <a:pt x="11111484" y="0"/>
                  </a:moveTo>
                  <a:lnTo>
                    <a:pt x="0" y="0"/>
                  </a:lnTo>
                  <a:lnTo>
                    <a:pt x="0" y="5751576"/>
                  </a:lnTo>
                  <a:lnTo>
                    <a:pt x="11111484" y="5751576"/>
                  </a:lnTo>
                  <a:lnTo>
                    <a:pt x="111114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232408" y="2734817"/>
            <a:ext cx="2848610" cy="1530985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5080">
              <a:lnSpc>
                <a:spcPts val="5620"/>
              </a:lnSpc>
              <a:spcBef>
                <a:spcPts val="800"/>
              </a:spcBef>
            </a:pPr>
            <a:r>
              <a:rPr sz="5200" dirty="0">
                <a:latin typeface="Calibri Light"/>
                <a:cs typeface="Calibri Light"/>
              </a:rPr>
              <a:t>Why</a:t>
            </a:r>
            <a:r>
              <a:rPr sz="5200" spc="-105" dirty="0">
                <a:latin typeface="Calibri Light"/>
                <a:cs typeface="Calibri Light"/>
              </a:rPr>
              <a:t> </a:t>
            </a:r>
            <a:r>
              <a:rPr sz="5200" spc="-25" dirty="0">
                <a:latin typeface="Calibri Light"/>
                <a:cs typeface="Calibri Light"/>
              </a:rPr>
              <a:t>teach </a:t>
            </a:r>
            <a:r>
              <a:rPr sz="5200" spc="-20" dirty="0" smtClean="0">
                <a:latin typeface="Calibri Light"/>
                <a:cs typeface="Calibri Light"/>
              </a:rPr>
              <a:t>R</a:t>
            </a:r>
            <a:r>
              <a:rPr lang="en-US" sz="5200" spc="-20" dirty="0" smtClean="0">
                <a:latin typeface="Calibri Light"/>
                <a:cs typeface="Calibri Light"/>
              </a:rPr>
              <a:t>S</a:t>
            </a:r>
            <a:r>
              <a:rPr sz="5200" spc="-20" dirty="0" smtClean="0">
                <a:latin typeface="Calibri Light"/>
                <a:cs typeface="Calibri Light"/>
              </a:rPr>
              <a:t>E</a:t>
            </a:r>
            <a:r>
              <a:rPr sz="5200" spc="-20" dirty="0">
                <a:latin typeface="Calibri Light"/>
                <a:cs typeface="Calibri Light"/>
              </a:rPr>
              <a:t>?</a:t>
            </a:r>
            <a:endParaRPr sz="5200" dirty="0">
              <a:latin typeface="Calibri Light"/>
              <a:cs typeface="Calibri 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08752" y="955040"/>
            <a:ext cx="4866640" cy="163195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40029" marR="385445" indent="-227329">
              <a:lnSpc>
                <a:spcPts val="2590"/>
              </a:lnSpc>
              <a:spcBef>
                <a:spcPts val="425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spc="-10" dirty="0">
                <a:latin typeface="Calibri"/>
                <a:cs typeface="Calibri"/>
              </a:rPr>
              <a:t>Understanding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value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	</a:t>
            </a:r>
            <a:r>
              <a:rPr sz="2400" dirty="0">
                <a:latin typeface="Calibri"/>
                <a:cs typeface="Calibri"/>
              </a:rPr>
              <a:t>values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others.</a:t>
            </a:r>
            <a:endParaRPr sz="240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Calibri"/>
                <a:cs typeface="Calibri"/>
              </a:rPr>
              <a:t>Instilling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confidence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self-</a:t>
            </a:r>
            <a:r>
              <a:rPr sz="2400" spc="-10" dirty="0">
                <a:latin typeface="Calibri"/>
                <a:cs typeface="Calibri"/>
              </a:rPr>
              <a:t>esteem.</a:t>
            </a:r>
            <a:endParaRPr sz="240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Calibri"/>
                <a:cs typeface="Calibri"/>
              </a:rPr>
              <a:t>Reliable,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correct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information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safe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08752" y="2433574"/>
            <a:ext cx="3670300" cy="1396365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820"/>
              </a:spcBef>
            </a:pPr>
            <a:r>
              <a:rPr sz="2400" dirty="0">
                <a:latin typeface="Calibri"/>
                <a:cs typeface="Calibri"/>
              </a:rPr>
              <a:t>learning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environment</a:t>
            </a:r>
            <a:endParaRPr sz="240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720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Calibri"/>
                <a:cs typeface="Calibri"/>
              </a:rPr>
              <a:t>Knowing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how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keep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safe.</a:t>
            </a:r>
            <a:endParaRPr sz="240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Calibri"/>
                <a:cs typeface="Calibri"/>
              </a:rPr>
              <a:t>Helping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peer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pressure.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08752" y="3893946"/>
            <a:ext cx="5803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Calibri"/>
                <a:cs typeface="Calibri"/>
              </a:rPr>
              <a:t>Learning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how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make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sensible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informed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08752" y="4131436"/>
            <a:ext cx="5798185" cy="127000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819"/>
              </a:spcBef>
            </a:pPr>
            <a:r>
              <a:rPr sz="2400" dirty="0">
                <a:latin typeface="Calibri"/>
                <a:cs typeface="Calibri"/>
              </a:rPr>
              <a:t>decisions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changing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cultural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climate.</a:t>
            </a:r>
            <a:endParaRPr sz="2400">
              <a:latin typeface="Calibri"/>
              <a:cs typeface="Calibri"/>
            </a:endParaRPr>
          </a:p>
          <a:p>
            <a:pPr marL="240029" marR="5080" indent="-227329">
              <a:lnSpc>
                <a:spcPts val="2590"/>
              </a:lnSpc>
              <a:spcBef>
                <a:spcPts val="1050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spc="-10" dirty="0">
                <a:latin typeface="Calibri"/>
                <a:cs typeface="Calibri"/>
              </a:rPr>
              <a:t>Understanding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positive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impact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loving 	</a:t>
            </a:r>
            <a:r>
              <a:rPr sz="2400" dirty="0">
                <a:latin typeface="Calibri"/>
                <a:cs typeface="Calibri"/>
              </a:rPr>
              <a:t>God,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self,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neighbour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our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common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home.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16152"/>
            <a:ext cx="196850" cy="673735"/>
          </a:xfrm>
          <a:custGeom>
            <a:avLst/>
            <a:gdLst/>
            <a:ahLst/>
            <a:cxnLst/>
            <a:rect l="l" t="t" r="r" b="b"/>
            <a:pathLst>
              <a:path w="196850" h="673735">
                <a:moveTo>
                  <a:pt x="196596" y="0"/>
                </a:moveTo>
                <a:lnTo>
                  <a:pt x="0" y="0"/>
                </a:lnTo>
                <a:lnTo>
                  <a:pt x="0" y="673608"/>
                </a:lnTo>
                <a:lnTo>
                  <a:pt x="196596" y="673608"/>
                </a:lnTo>
                <a:lnTo>
                  <a:pt x="196596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8224" y="1216152"/>
            <a:ext cx="195580" cy="673735"/>
          </a:xfrm>
          <a:custGeom>
            <a:avLst/>
            <a:gdLst/>
            <a:ahLst/>
            <a:cxnLst/>
            <a:rect l="l" t="t" r="r" b="b"/>
            <a:pathLst>
              <a:path w="195579" h="673735">
                <a:moveTo>
                  <a:pt x="195072" y="0"/>
                </a:moveTo>
                <a:lnTo>
                  <a:pt x="0" y="0"/>
                </a:lnTo>
                <a:lnTo>
                  <a:pt x="0" y="673608"/>
                </a:lnTo>
                <a:lnTo>
                  <a:pt x="195072" y="673608"/>
                </a:lnTo>
                <a:lnTo>
                  <a:pt x="195072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98348" y="598931"/>
            <a:ext cx="11181715" cy="2169160"/>
            <a:chOff x="498348" y="598931"/>
            <a:chExt cx="11181715" cy="2169160"/>
          </a:xfrm>
        </p:grpSpPr>
        <p:sp>
          <p:nvSpPr>
            <p:cNvPr id="5" name="object 5"/>
            <p:cNvSpPr/>
            <p:nvPr/>
          </p:nvSpPr>
          <p:spPr>
            <a:xfrm>
              <a:off x="534924" y="1216151"/>
              <a:ext cx="105410" cy="673735"/>
            </a:xfrm>
            <a:custGeom>
              <a:avLst/>
              <a:gdLst/>
              <a:ahLst/>
              <a:cxnLst/>
              <a:rect l="l" t="t" r="r" b="b"/>
              <a:pathLst>
                <a:path w="105409" h="673735">
                  <a:moveTo>
                    <a:pt x="0" y="673608"/>
                  </a:moveTo>
                  <a:lnTo>
                    <a:pt x="105156" y="673608"/>
                  </a:lnTo>
                  <a:lnTo>
                    <a:pt x="105156" y="0"/>
                  </a:lnTo>
                  <a:lnTo>
                    <a:pt x="0" y="0"/>
                  </a:lnTo>
                  <a:lnTo>
                    <a:pt x="0" y="673608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8348" y="598931"/>
              <a:ext cx="11181588" cy="216865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40080" y="614171"/>
              <a:ext cx="10907395" cy="1894839"/>
            </a:xfrm>
            <a:custGeom>
              <a:avLst/>
              <a:gdLst/>
              <a:ahLst/>
              <a:cxnLst/>
              <a:rect l="l" t="t" r="r" b="b"/>
              <a:pathLst>
                <a:path w="10907395" h="1894839">
                  <a:moveTo>
                    <a:pt x="10907268" y="0"/>
                  </a:moveTo>
                  <a:lnTo>
                    <a:pt x="0" y="0"/>
                  </a:lnTo>
                  <a:lnTo>
                    <a:pt x="0" y="1894331"/>
                  </a:lnTo>
                  <a:lnTo>
                    <a:pt x="10907268" y="1894331"/>
                  </a:lnTo>
                  <a:lnTo>
                    <a:pt x="109072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908303" y="783336"/>
            <a:ext cx="9942830" cy="1554480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147320" rIns="0" bIns="0" rtlCol="0">
            <a:spAutoFit/>
          </a:bodyPr>
          <a:lstStyle/>
          <a:p>
            <a:pPr marL="90805" marR="503555">
              <a:lnSpc>
                <a:spcPts val="4750"/>
              </a:lnSpc>
              <a:spcBef>
                <a:spcPts val="1160"/>
              </a:spcBef>
            </a:pPr>
            <a:r>
              <a:rPr sz="4400" dirty="0">
                <a:latin typeface="Calibri"/>
                <a:cs typeface="Calibri"/>
              </a:rPr>
              <a:t>Vision</a:t>
            </a:r>
            <a:r>
              <a:rPr sz="4400" spc="-85" dirty="0">
                <a:latin typeface="Calibri"/>
                <a:cs typeface="Calibri"/>
              </a:rPr>
              <a:t> </a:t>
            </a:r>
            <a:r>
              <a:rPr sz="4400" dirty="0">
                <a:latin typeface="Calibri"/>
                <a:cs typeface="Calibri"/>
              </a:rPr>
              <a:t>for</a:t>
            </a:r>
            <a:r>
              <a:rPr sz="4400" spc="-90" dirty="0">
                <a:latin typeface="Calibri"/>
                <a:cs typeface="Calibri"/>
              </a:rPr>
              <a:t> </a:t>
            </a:r>
            <a:r>
              <a:rPr sz="4400" spc="-20" dirty="0">
                <a:latin typeface="Calibri"/>
                <a:cs typeface="Calibri"/>
              </a:rPr>
              <a:t>Relationship</a:t>
            </a:r>
            <a:r>
              <a:rPr sz="4400" spc="-120" dirty="0">
                <a:latin typeface="Calibri"/>
                <a:cs typeface="Calibri"/>
              </a:rPr>
              <a:t> </a:t>
            </a:r>
            <a:r>
              <a:rPr sz="4400" dirty="0">
                <a:latin typeface="Calibri"/>
                <a:cs typeface="Calibri"/>
              </a:rPr>
              <a:t>and</a:t>
            </a:r>
            <a:r>
              <a:rPr sz="4400" spc="-95" dirty="0">
                <a:latin typeface="Calibri"/>
                <a:cs typeface="Calibri"/>
              </a:rPr>
              <a:t> </a:t>
            </a:r>
            <a:r>
              <a:rPr sz="4400" dirty="0">
                <a:latin typeface="Calibri"/>
                <a:cs typeface="Calibri"/>
              </a:rPr>
              <a:t>Sex</a:t>
            </a:r>
            <a:r>
              <a:rPr sz="4400" spc="-95" dirty="0">
                <a:latin typeface="Calibri"/>
                <a:cs typeface="Calibri"/>
              </a:rPr>
              <a:t> </a:t>
            </a:r>
            <a:r>
              <a:rPr sz="4400" spc="-10" dirty="0">
                <a:latin typeface="Calibri"/>
                <a:cs typeface="Calibri"/>
              </a:rPr>
              <a:t>Education </a:t>
            </a:r>
            <a:r>
              <a:rPr sz="4400" dirty="0">
                <a:latin typeface="Calibri"/>
                <a:cs typeface="Calibri"/>
              </a:rPr>
              <a:t>in</a:t>
            </a:r>
            <a:r>
              <a:rPr sz="4400" spc="-120" dirty="0">
                <a:latin typeface="Calibri"/>
                <a:cs typeface="Calibri"/>
              </a:rPr>
              <a:t> </a:t>
            </a:r>
            <a:r>
              <a:rPr sz="4400" spc="-20" dirty="0">
                <a:latin typeface="Calibri"/>
                <a:cs typeface="Calibri"/>
              </a:rPr>
              <a:t>Westminster</a:t>
            </a:r>
            <a:r>
              <a:rPr sz="4400" spc="-140" dirty="0">
                <a:latin typeface="Calibri"/>
                <a:cs typeface="Calibri"/>
              </a:rPr>
              <a:t> </a:t>
            </a:r>
            <a:r>
              <a:rPr sz="4400" dirty="0">
                <a:latin typeface="Calibri"/>
                <a:cs typeface="Calibri"/>
              </a:rPr>
              <a:t>Catholic</a:t>
            </a:r>
            <a:r>
              <a:rPr sz="4400" spc="-114" dirty="0">
                <a:latin typeface="Calibri"/>
                <a:cs typeface="Calibri"/>
              </a:rPr>
              <a:t> </a:t>
            </a:r>
            <a:r>
              <a:rPr sz="4400" spc="-10" dirty="0">
                <a:latin typeface="Calibri"/>
                <a:cs typeface="Calibri"/>
              </a:rPr>
              <a:t>Schools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539103" y="3481832"/>
            <a:ext cx="2182495" cy="311150"/>
          </a:xfrm>
          <a:custGeom>
            <a:avLst/>
            <a:gdLst/>
            <a:ahLst/>
            <a:cxnLst/>
            <a:rect l="l" t="t" r="r" b="b"/>
            <a:pathLst>
              <a:path w="2182495" h="311150">
                <a:moveTo>
                  <a:pt x="2182368" y="0"/>
                </a:moveTo>
                <a:lnTo>
                  <a:pt x="0" y="0"/>
                </a:lnTo>
                <a:lnTo>
                  <a:pt x="0" y="310896"/>
                </a:lnTo>
                <a:lnTo>
                  <a:pt x="2182368" y="310896"/>
                </a:lnTo>
                <a:lnTo>
                  <a:pt x="218236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430398" y="3725671"/>
            <a:ext cx="3406140" cy="311150"/>
          </a:xfrm>
          <a:custGeom>
            <a:avLst/>
            <a:gdLst/>
            <a:ahLst/>
            <a:cxnLst/>
            <a:rect l="l" t="t" r="r" b="b"/>
            <a:pathLst>
              <a:path w="3406140" h="311150">
                <a:moveTo>
                  <a:pt x="3406140" y="0"/>
                </a:moveTo>
                <a:lnTo>
                  <a:pt x="0" y="0"/>
                </a:lnTo>
                <a:lnTo>
                  <a:pt x="0" y="310895"/>
                </a:lnTo>
                <a:lnTo>
                  <a:pt x="3406140" y="310895"/>
                </a:lnTo>
                <a:lnTo>
                  <a:pt x="340614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164454" y="5676455"/>
            <a:ext cx="3820795" cy="311150"/>
          </a:xfrm>
          <a:custGeom>
            <a:avLst/>
            <a:gdLst/>
            <a:ahLst/>
            <a:cxnLst/>
            <a:rect l="l" t="t" r="r" b="b"/>
            <a:pathLst>
              <a:path w="3820795" h="311150">
                <a:moveTo>
                  <a:pt x="3820668" y="0"/>
                </a:moveTo>
                <a:lnTo>
                  <a:pt x="0" y="0"/>
                </a:lnTo>
                <a:lnTo>
                  <a:pt x="0" y="310896"/>
                </a:lnTo>
                <a:lnTo>
                  <a:pt x="3820668" y="310896"/>
                </a:lnTo>
                <a:lnTo>
                  <a:pt x="382066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123899" y="2483866"/>
            <a:ext cx="102152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Calibri"/>
                <a:cs typeface="Calibri"/>
              </a:rPr>
              <a:t>It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vision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Relationship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Sex</a:t>
            </a:r>
            <a:r>
              <a:rPr sz="2000" spc="-10" dirty="0">
                <a:latin typeface="Calibri"/>
                <a:cs typeface="Calibri"/>
              </a:rPr>
              <a:t> Education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Catholic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Diocese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Westminster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574922" y="2750311"/>
            <a:ext cx="5294630" cy="31115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25"/>
              </a:lnSpc>
            </a:pPr>
            <a:r>
              <a:rPr sz="2000" dirty="0">
                <a:latin typeface="Calibri"/>
                <a:cs typeface="Calibri"/>
              </a:rPr>
              <a:t>how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foster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healthy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relationships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friendships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23899" y="2727706"/>
            <a:ext cx="10269855" cy="574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160"/>
              </a:lnSpc>
              <a:spcBef>
                <a:spcPts val="105"/>
              </a:spcBef>
              <a:tabLst>
                <a:tab pos="7745730" algn="l"/>
              </a:tabLst>
            </a:pPr>
            <a:r>
              <a:rPr sz="2000" dirty="0">
                <a:latin typeface="Calibri"/>
                <a:cs typeface="Calibri"/>
              </a:rPr>
              <a:t>that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pupils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would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learn</a:t>
            </a:r>
            <a:r>
              <a:rPr sz="2000" dirty="0">
                <a:latin typeface="Calibri"/>
                <a:cs typeface="Calibri"/>
              </a:rPr>
              <a:t>	in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light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wisdom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of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160"/>
              </a:lnSpc>
            </a:pPr>
            <a:r>
              <a:rPr sz="2000" dirty="0">
                <a:latin typeface="Calibri"/>
                <a:cs typeface="Calibri"/>
              </a:rPr>
              <a:t>the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Church.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23899" y="3458921"/>
            <a:ext cx="10230485" cy="57531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585"/>
              </a:spcBef>
            </a:pPr>
            <a:r>
              <a:rPr sz="2000" dirty="0">
                <a:latin typeface="Calibri"/>
                <a:cs typeface="Calibri"/>
              </a:rPr>
              <a:t>Pupils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flourish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when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truly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understand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innate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human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dignity,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love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appreciation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of </a:t>
            </a:r>
            <a:r>
              <a:rPr sz="2000" dirty="0">
                <a:latin typeface="Calibri"/>
                <a:cs typeface="Calibri"/>
              </a:rPr>
              <a:t>themselves,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including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respect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bodies,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way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were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made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by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God.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02939" y="4213352"/>
            <a:ext cx="3355975" cy="31115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30"/>
              </a:lnSpc>
            </a:pPr>
            <a:r>
              <a:rPr sz="2000" dirty="0">
                <a:latin typeface="Calibri"/>
                <a:cs typeface="Calibri"/>
              </a:rPr>
              <a:t>sensible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informed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decisions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23899" y="4191127"/>
            <a:ext cx="1036510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35345" algn="l"/>
              </a:tabLst>
            </a:pPr>
            <a:r>
              <a:rPr sz="2000" dirty="0">
                <a:latin typeface="Calibri"/>
                <a:cs typeface="Calibri"/>
              </a:rPr>
              <a:t>Pupils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make</a:t>
            </a:r>
            <a:r>
              <a:rPr sz="2000" dirty="0">
                <a:latin typeface="Calibri"/>
                <a:cs typeface="Calibri"/>
              </a:rPr>
              <a:t>	in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changing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cultural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climate,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focussing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23899" y="4434966"/>
            <a:ext cx="10260965" cy="1550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the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virtues,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such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patience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chastity,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ultimately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lead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true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happiness.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160"/>
              </a:lnSpc>
              <a:spcBef>
                <a:spcPts val="1440"/>
              </a:spcBef>
            </a:pPr>
            <a:r>
              <a:rPr sz="2000" dirty="0">
                <a:latin typeface="Calibri"/>
                <a:cs typeface="Calibri"/>
              </a:rPr>
              <a:t>Sacred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Scripture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key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vision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message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Jesus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gave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love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God,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self,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neighbour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160"/>
              </a:lnSpc>
            </a:pPr>
            <a:r>
              <a:rPr sz="2000" dirty="0">
                <a:latin typeface="Calibri"/>
                <a:cs typeface="Calibri"/>
              </a:rPr>
              <a:t>our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common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home.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5"/>
              </a:spcBef>
            </a:pPr>
            <a:r>
              <a:rPr sz="2000" dirty="0">
                <a:latin typeface="Calibri"/>
                <a:cs typeface="Calibri"/>
              </a:rPr>
              <a:t>RSE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must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always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remain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faithful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teaching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Church,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recognising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23899" y="5898286"/>
            <a:ext cx="93567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diversity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pupils’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situations.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aim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sensitive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each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individual,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ensuring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their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527410" y="5920295"/>
            <a:ext cx="876300" cy="31115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 marL="1270">
              <a:lnSpc>
                <a:spcPts val="2330"/>
              </a:lnSpc>
            </a:pPr>
            <a:r>
              <a:rPr sz="2000" spc="-10" dirty="0">
                <a:latin typeface="Calibri"/>
                <a:cs typeface="Calibri"/>
              </a:rPr>
              <a:t>physical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36472" y="6164135"/>
            <a:ext cx="2688590" cy="29210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295"/>
              </a:lnSpc>
            </a:pPr>
            <a:r>
              <a:rPr sz="2000" dirty="0">
                <a:latin typeface="Calibri"/>
                <a:cs typeface="Calibri"/>
              </a:rPr>
              <a:t>and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emotional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well-</a:t>
            </a:r>
            <a:r>
              <a:rPr sz="2000" spc="-10" dirty="0">
                <a:latin typeface="Calibri"/>
                <a:cs typeface="Calibri"/>
              </a:rPr>
              <a:t>being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812540" y="6142126"/>
            <a:ext cx="48164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safety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paramount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importance.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38200" y="6484620"/>
            <a:ext cx="10515600" cy="0"/>
          </a:xfrm>
          <a:custGeom>
            <a:avLst/>
            <a:gdLst/>
            <a:ahLst/>
            <a:cxnLst/>
            <a:rect l="l" t="t" r="r" b="b"/>
            <a:pathLst>
              <a:path w="10515600">
                <a:moveTo>
                  <a:pt x="10515600" y="0"/>
                </a:moveTo>
                <a:lnTo>
                  <a:pt x="0" y="0"/>
                </a:lnTo>
              </a:path>
            </a:pathLst>
          </a:custGeom>
          <a:ln w="57912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6324" y="230124"/>
            <a:ext cx="10515600" cy="1172210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18034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20"/>
              </a:spcBef>
            </a:pPr>
            <a:r>
              <a:rPr sz="4400" b="1" dirty="0">
                <a:latin typeface="Calibri"/>
                <a:cs typeface="Calibri"/>
              </a:rPr>
              <a:t>Primary</a:t>
            </a:r>
            <a:r>
              <a:rPr sz="4400" b="1" spc="-110" dirty="0">
                <a:latin typeface="Calibri"/>
                <a:cs typeface="Calibri"/>
              </a:rPr>
              <a:t> </a:t>
            </a:r>
            <a:r>
              <a:rPr sz="4400" b="1" dirty="0">
                <a:latin typeface="Calibri"/>
                <a:cs typeface="Calibri"/>
              </a:rPr>
              <a:t>Relationships</a:t>
            </a:r>
            <a:r>
              <a:rPr sz="4400" b="1" spc="-140" dirty="0">
                <a:latin typeface="Calibri"/>
                <a:cs typeface="Calibri"/>
              </a:rPr>
              <a:t> </a:t>
            </a:r>
            <a:r>
              <a:rPr sz="4400" b="1" spc="-10" dirty="0">
                <a:latin typeface="Calibri"/>
                <a:cs typeface="Calibri"/>
              </a:rPr>
              <a:t>Education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50123" y="1863851"/>
            <a:ext cx="4006850" cy="3785870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91440" marR="278765">
              <a:lnSpc>
                <a:spcPct val="100000"/>
              </a:lnSpc>
              <a:spcBef>
                <a:spcPts val="200"/>
              </a:spcBef>
            </a:pPr>
            <a:r>
              <a:rPr sz="2400" dirty="0">
                <a:latin typeface="Calibri"/>
                <a:cs typeface="Calibri"/>
              </a:rPr>
              <a:t>By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end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primary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school, </a:t>
            </a:r>
            <a:r>
              <a:rPr sz="2400" dirty="0">
                <a:latin typeface="Calibri"/>
                <a:cs typeface="Calibri"/>
              </a:rPr>
              <a:t>pupils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been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taught content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on:</a:t>
            </a:r>
            <a:endParaRPr sz="2400">
              <a:latin typeface="Calibri"/>
              <a:cs typeface="Calibri"/>
            </a:endParaRPr>
          </a:p>
          <a:p>
            <a:pPr marL="311150" indent="-219710">
              <a:lnSpc>
                <a:spcPct val="100000"/>
              </a:lnSpc>
              <a:spcBef>
                <a:spcPts val="2880"/>
              </a:spcBef>
              <a:buChar char="•"/>
              <a:tabLst>
                <a:tab pos="311150" algn="l"/>
              </a:tabLst>
            </a:pPr>
            <a:r>
              <a:rPr sz="2400" dirty="0">
                <a:latin typeface="Calibri"/>
                <a:cs typeface="Calibri"/>
              </a:rPr>
              <a:t>families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people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who</a:t>
            </a:r>
            <a:endParaRPr sz="24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Calibri"/>
                <a:cs typeface="Calibri"/>
              </a:rPr>
              <a:t>care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me</a:t>
            </a:r>
            <a:endParaRPr sz="2400">
              <a:latin typeface="Calibri"/>
              <a:cs typeface="Calibri"/>
            </a:endParaRPr>
          </a:p>
          <a:p>
            <a:pPr marL="310515" indent="-219075">
              <a:lnSpc>
                <a:spcPct val="100000"/>
              </a:lnSpc>
              <a:buChar char="•"/>
              <a:tabLst>
                <a:tab pos="310515" algn="l"/>
              </a:tabLst>
            </a:pPr>
            <a:r>
              <a:rPr sz="2400" dirty="0">
                <a:latin typeface="Calibri"/>
                <a:cs typeface="Calibri"/>
              </a:rPr>
              <a:t>caring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friendships</a:t>
            </a:r>
            <a:endParaRPr sz="2400">
              <a:latin typeface="Calibri"/>
              <a:cs typeface="Calibri"/>
            </a:endParaRPr>
          </a:p>
          <a:p>
            <a:pPr marL="310515" indent="-219075">
              <a:lnSpc>
                <a:spcPct val="100000"/>
              </a:lnSpc>
              <a:buChar char="•"/>
              <a:tabLst>
                <a:tab pos="310515" algn="l"/>
              </a:tabLst>
            </a:pPr>
            <a:r>
              <a:rPr sz="2400" dirty="0">
                <a:latin typeface="Calibri"/>
                <a:cs typeface="Calibri"/>
              </a:rPr>
              <a:t>respectful</a:t>
            </a:r>
            <a:r>
              <a:rPr sz="2400" spc="-1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relationships</a:t>
            </a:r>
            <a:endParaRPr sz="2400">
              <a:latin typeface="Calibri"/>
              <a:cs typeface="Calibri"/>
            </a:endParaRPr>
          </a:p>
          <a:p>
            <a:pPr marL="310515" indent="-219075">
              <a:lnSpc>
                <a:spcPct val="100000"/>
              </a:lnSpc>
              <a:buChar char="•"/>
              <a:tabLst>
                <a:tab pos="310515" algn="l"/>
              </a:tabLst>
            </a:pPr>
            <a:r>
              <a:rPr sz="2400" dirty="0">
                <a:latin typeface="Calibri"/>
                <a:cs typeface="Calibri"/>
              </a:rPr>
              <a:t>online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relationships</a:t>
            </a:r>
            <a:endParaRPr sz="2400">
              <a:latin typeface="Calibri"/>
              <a:cs typeface="Calibri"/>
            </a:endParaRPr>
          </a:p>
          <a:p>
            <a:pPr marL="310515" indent="-219075">
              <a:lnSpc>
                <a:spcPct val="100000"/>
              </a:lnSpc>
              <a:spcBef>
                <a:spcPts val="5"/>
              </a:spcBef>
              <a:buChar char="•"/>
              <a:tabLst>
                <a:tab pos="310515" algn="l"/>
              </a:tabLst>
            </a:pPr>
            <a:r>
              <a:rPr sz="2400" dirty="0">
                <a:latin typeface="Calibri"/>
                <a:cs typeface="Calibri"/>
              </a:rPr>
              <a:t>being</a:t>
            </a:r>
            <a:r>
              <a:rPr sz="2400" spc="-20" dirty="0">
                <a:latin typeface="Calibri"/>
                <a:cs typeface="Calibri"/>
              </a:rPr>
              <a:t> safe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5063" y="1854021"/>
            <a:ext cx="7070725" cy="3766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0000"/>
              </a:lnSpc>
              <a:spcBef>
                <a:spcPts val="100"/>
              </a:spcBef>
            </a:pPr>
            <a:r>
              <a:rPr sz="2600" spc="-10" dirty="0">
                <a:latin typeface="Calibri"/>
                <a:cs typeface="Calibri"/>
              </a:rPr>
              <a:t>Relationships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Education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put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in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place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building </a:t>
            </a:r>
            <a:r>
              <a:rPr sz="2600" dirty="0">
                <a:latin typeface="Calibri"/>
                <a:cs typeface="Calibri"/>
              </a:rPr>
              <a:t>blocks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needed</a:t>
            </a:r>
            <a:r>
              <a:rPr sz="2600" spc="-8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for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positive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and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safe</a:t>
            </a:r>
            <a:r>
              <a:rPr sz="2600" spc="-7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relationships, </a:t>
            </a:r>
            <a:r>
              <a:rPr sz="2600" dirty="0">
                <a:latin typeface="Calibri"/>
                <a:cs typeface="Calibri"/>
              </a:rPr>
              <a:t>including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with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30" dirty="0">
                <a:latin typeface="Calibri"/>
                <a:cs typeface="Calibri"/>
              </a:rPr>
              <a:t>family,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friends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and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online.</a:t>
            </a:r>
            <a:endParaRPr sz="2600">
              <a:latin typeface="Calibri"/>
              <a:cs typeface="Calibri"/>
            </a:endParaRPr>
          </a:p>
          <a:p>
            <a:pPr marL="12700" marR="72390">
              <a:lnSpc>
                <a:spcPct val="110000"/>
              </a:lnSpc>
              <a:spcBef>
                <a:spcPts val="1000"/>
              </a:spcBef>
            </a:pPr>
            <a:r>
              <a:rPr sz="2600" spc="-25" dirty="0">
                <a:latin typeface="Calibri"/>
                <a:cs typeface="Calibri"/>
              </a:rPr>
              <a:t>Your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taught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what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relationship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is,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what </a:t>
            </a:r>
            <a:r>
              <a:rPr sz="2600" dirty="0">
                <a:latin typeface="Calibri"/>
                <a:cs typeface="Calibri"/>
              </a:rPr>
              <a:t>friendship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is,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what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family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means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and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who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can </a:t>
            </a:r>
            <a:r>
              <a:rPr sz="2600" dirty="0">
                <a:latin typeface="Calibri"/>
                <a:cs typeface="Calibri"/>
              </a:rPr>
              <a:t>support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them.</a:t>
            </a:r>
            <a:endParaRPr sz="2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10"/>
              </a:spcBef>
            </a:pPr>
            <a:r>
              <a:rPr sz="2600" dirty="0">
                <a:latin typeface="Calibri"/>
                <a:cs typeface="Calibri"/>
              </a:rPr>
              <a:t>In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age-</a:t>
            </a:r>
            <a:r>
              <a:rPr sz="2600" spc="-10" dirty="0">
                <a:latin typeface="Calibri"/>
                <a:cs typeface="Calibri"/>
              </a:rPr>
              <a:t>appropriate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60" dirty="0">
                <a:latin typeface="Calibri"/>
                <a:cs typeface="Calibri"/>
              </a:rPr>
              <a:t>way,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your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child’s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school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will</a:t>
            </a:r>
            <a:endParaRPr sz="2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15"/>
              </a:spcBef>
            </a:pPr>
            <a:r>
              <a:rPr sz="2600" dirty="0">
                <a:latin typeface="Calibri"/>
                <a:cs typeface="Calibri"/>
              </a:rPr>
              <a:t>cover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how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treat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each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other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with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kindness,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5063" y="5634329"/>
            <a:ext cx="3582035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-10" dirty="0">
                <a:latin typeface="Calibri"/>
                <a:cs typeface="Calibri"/>
              </a:rPr>
              <a:t>consideration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and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respect.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13447" y="5753100"/>
            <a:ext cx="4843780" cy="923925"/>
          </a:xfrm>
          <a:prstGeom prst="rect">
            <a:avLst/>
          </a:prstGeom>
          <a:ln w="12192">
            <a:solidFill>
              <a:srgbClr val="EC7C3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2710" marR="1038225">
              <a:lnSpc>
                <a:spcPct val="100000"/>
              </a:lnSpc>
              <a:spcBef>
                <a:spcPts val="250"/>
              </a:spcBef>
            </a:pPr>
            <a:r>
              <a:rPr sz="1800" spc="-40" dirty="0">
                <a:latin typeface="Calibri"/>
                <a:cs typeface="Calibri"/>
              </a:rPr>
              <a:t>You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find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further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details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by</a:t>
            </a:r>
            <a:r>
              <a:rPr sz="1800" spc="50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searching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‘relationships,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sex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health </a:t>
            </a:r>
            <a:r>
              <a:rPr sz="1800" b="1" dirty="0">
                <a:latin typeface="Calibri"/>
                <a:cs typeface="Calibri"/>
              </a:rPr>
              <a:t>education’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GOV.UK.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6324" y="140207"/>
            <a:ext cx="10515600" cy="980440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1219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960"/>
              </a:spcBef>
            </a:pPr>
            <a:r>
              <a:rPr b="1" dirty="0">
                <a:latin typeface="Calibri"/>
                <a:cs typeface="Calibri"/>
              </a:rPr>
              <a:t>Primary</a:t>
            </a:r>
            <a:r>
              <a:rPr b="1" spc="-10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Health</a:t>
            </a:r>
            <a:r>
              <a:rPr b="1" spc="-120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Education</a:t>
            </a:r>
          </a:p>
        </p:txBody>
      </p:sp>
      <p:sp>
        <p:nvSpPr>
          <p:cNvPr id="3" name="object 3"/>
          <p:cNvSpPr/>
          <p:nvPr/>
        </p:nvSpPr>
        <p:spPr>
          <a:xfrm>
            <a:off x="5390388" y="1680972"/>
            <a:ext cx="6672580" cy="4832985"/>
          </a:xfrm>
          <a:custGeom>
            <a:avLst/>
            <a:gdLst/>
            <a:ahLst/>
            <a:cxnLst/>
            <a:rect l="l" t="t" r="r" b="b"/>
            <a:pathLst>
              <a:path w="6672580" h="4832984">
                <a:moveTo>
                  <a:pt x="0" y="4832604"/>
                </a:moveTo>
                <a:lnTo>
                  <a:pt x="6672071" y="4832604"/>
                </a:lnTo>
                <a:lnTo>
                  <a:pt x="6672071" y="0"/>
                </a:lnTo>
                <a:lnTo>
                  <a:pt x="0" y="0"/>
                </a:lnTo>
                <a:lnTo>
                  <a:pt x="0" y="4832604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70397" y="1697862"/>
            <a:ext cx="6328410" cy="4719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51815">
              <a:lnSpc>
                <a:spcPct val="100000"/>
              </a:lnSpc>
              <a:spcBef>
                <a:spcPts val="95"/>
              </a:spcBef>
            </a:pPr>
            <a:r>
              <a:rPr sz="2200" dirty="0">
                <a:latin typeface="Calibri"/>
                <a:cs typeface="Calibri"/>
              </a:rPr>
              <a:t>By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end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primary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school,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pupils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will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have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been </a:t>
            </a:r>
            <a:r>
              <a:rPr sz="2200" dirty="0">
                <a:latin typeface="Calibri"/>
                <a:cs typeface="Calibri"/>
              </a:rPr>
              <a:t>taught</a:t>
            </a:r>
            <a:r>
              <a:rPr sz="2200" spc="-9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content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on: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mental</a:t>
            </a:r>
            <a:r>
              <a:rPr sz="2200" spc="-1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wellbeing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internet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safety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and</a:t>
            </a:r>
            <a:r>
              <a:rPr sz="2200" spc="-1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harms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physical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health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and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fitness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healthy</a:t>
            </a:r>
            <a:r>
              <a:rPr sz="2200" spc="-9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eating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spcBef>
                <a:spcPts val="5"/>
              </a:spcBef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facts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and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risks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associated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with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drugs,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alcohol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and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spc="-10" dirty="0">
                <a:latin typeface="Calibri"/>
                <a:cs typeface="Calibri"/>
              </a:rPr>
              <a:t>tobacco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health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and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prevention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basic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first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aid</a:t>
            </a:r>
            <a:endParaRPr sz="2200">
              <a:latin typeface="Calibri"/>
              <a:cs typeface="Calibri"/>
            </a:endParaRPr>
          </a:p>
          <a:p>
            <a:pPr marL="213995" indent="-201295">
              <a:lnSpc>
                <a:spcPct val="100000"/>
              </a:lnSpc>
              <a:buChar char="•"/>
              <a:tabLst>
                <a:tab pos="213995" algn="l"/>
              </a:tabLst>
            </a:pPr>
            <a:r>
              <a:rPr sz="2200" dirty="0">
                <a:latin typeface="Calibri"/>
                <a:cs typeface="Calibri"/>
              </a:rPr>
              <a:t>changing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adolescent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body</a:t>
            </a:r>
            <a:endParaRPr sz="22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(The</a:t>
            </a:r>
            <a:r>
              <a:rPr sz="2200" i="1" spc="-1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science</a:t>
            </a:r>
            <a:r>
              <a:rPr sz="2200" i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curriculum</a:t>
            </a:r>
            <a:r>
              <a:rPr sz="2200" i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in</a:t>
            </a:r>
            <a:r>
              <a:rPr sz="2200" i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all</a:t>
            </a:r>
            <a:r>
              <a:rPr sz="2200" i="1" spc="-1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primary</a:t>
            </a:r>
            <a:r>
              <a:rPr sz="2200" i="1" spc="-5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schools</a:t>
            </a:r>
            <a:r>
              <a:rPr sz="2200" i="1" spc="-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spc="-20" dirty="0">
                <a:solidFill>
                  <a:srgbClr val="006FC0"/>
                </a:solidFill>
                <a:latin typeface="Calibri"/>
                <a:cs typeface="Calibri"/>
              </a:rPr>
              <a:t>also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includes</a:t>
            </a:r>
            <a:r>
              <a:rPr sz="2200" i="1" spc="-5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006FC0"/>
                </a:solidFill>
                <a:latin typeface="Calibri"/>
                <a:cs typeface="Calibri"/>
              </a:rPr>
              <a:t>content</a:t>
            </a:r>
            <a:r>
              <a:rPr sz="2200" i="1" spc="-3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on</a:t>
            </a:r>
            <a:r>
              <a:rPr sz="2200" i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human</a:t>
            </a:r>
            <a:r>
              <a:rPr sz="2200" i="1" spc="-5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development,</a:t>
            </a:r>
            <a:r>
              <a:rPr sz="2200" i="1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006FC0"/>
                </a:solidFill>
                <a:latin typeface="Calibri"/>
                <a:cs typeface="Calibri"/>
              </a:rPr>
              <a:t>including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reproduction,</a:t>
            </a:r>
            <a:r>
              <a:rPr sz="2200" i="1" spc="-4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which</a:t>
            </a:r>
            <a:r>
              <a:rPr sz="2200" i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there</a:t>
            </a:r>
            <a:r>
              <a:rPr sz="2200" i="1" spc="-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is</a:t>
            </a:r>
            <a:r>
              <a:rPr sz="2200" i="1" spc="-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no</a:t>
            </a:r>
            <a:r>
              <a:rPr sz="2200" i="1" spc="-2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right</a:t>
            </a:r>
            <a:r>
              <a:rPr sz="2200" i="1" spc="-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to</a:t>
            </a:r>
            <a:r>
              <a:rPr sz="2200" i="1" spc="-2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006FC0"/>
                </a:solidFill>
                <a:latin typeface="Calibri"/>
                <a:cs typeface="Calibri"/>
              </a:rPr>
              <a:t>withdraw</a:t>
            </a:r>
            <a:r>
              <a:rPr sz="2200" i="1" spc="-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006FC0"/>
                </a:solidFill>
                <a:latin typeface="Calibri"/>
                <a:cs typeface="Calibri"/>
              </a:rPr>
              <a:t>from.)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4208" y="1694815"/>
            <a:ext cx="4775200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573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Health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Education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aims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give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your </a:t>
            </a:r>
            <a:r>
              <a:rPr sz="2400" dirty="0">
                <a:latin typeface="Calibri"/>
                <a:cs typeface="Calibri"/>
              </a:rPr>
              <a:t>child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information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they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need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dirty="0">
                <a:latin typeface="Calibri"/>
                <a:cs typeface="Calibri"/>
              </a:rPr>
              <a:t>make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good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decisions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about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own </a:t>
            </a:r>
            <a:r>
              <a:rPr sz="2400" dirty="0">
                <a:latin typeface="Calibri"/>
                <a:cs typeface="Calibri"/>
              </a:rPr>
              <a:t>health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wellbeing,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400" dirty="0">
                <a:latin typeface="Calibri"/>
                <a:cs typeface="Calibri"/>
              </a:rPr>
              <a:t>recognise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issues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themselves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and </a:t>
            </a:r>
            <a:r>
              <a:rPr sz="2400" dirty="0">
                <a:latin typeface="Calibri"/>
                <a:cs typeface="Calibri"/>
              </a:rPr>
              <a:t>others,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seek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support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early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as </a:t>
            </a:r>
            <a:r>
              <a:rPr sz="2400" dirty="0">
                <a:latin typeface="Calibri"/>
                <a:cs typeface="Calibri"/>
              </a:rPr>
              <a:t>possible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when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issues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arise.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5468" y="5590032"/>
            <a:ext cx="4841875" cy="923925"/>
          </a:xfrm>
          <a:prstGeom prst="rect">
            <a:avLst/>
          </a:prstGeom>
          <a:ln w="12192">
            <a:solidFill>
              <a:srgbClr val="EC7C3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805" marR="1038225">
              <a:lnSpc>
                <a:spcPct val="100000"/>
              </a:lnSpc>
              <a:spcBef>
                <a:spcPts val="250"/>
              </a:spcBef>
            </a:pPr>
            <a:r>
              <a:rPr sz="1800" spc="-40" dirty="0">
                <a:latin typeface="Calibri"/>
                <a:cs typeface="Calibri"/>
              </a:rPr>
              <a:t>You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can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find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further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details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by</a:t>
            </a:r>
            <a:r>
              <a:rPr sz="1800" spc="50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searching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‘relationships,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sex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health </a:t>
            </a:r>
            <a:r>
              <a:rPr sz="1800" b="1" dirty="0">
                <a:latin typeface="Calibri"/>
                <a:cs typeface="Calibri"/>
              </a:rPr>
              <a:t>education’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GOV.UK.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9852" y="2385060"/>
            <a:ext cx="307975" cy="2087880"/>
          </a:xfrm>
          <a:custGeom>
            <a:avLst/>
            <a:gdLst/>
            <a:ahLst/>
            <a:cxnLst/>
            <a:rect l="l" t="t" r="r" b="b"/>
            <a:pathLst>
              <a:path w="307975" h="2087879">
                <a:moveTo>
                  <a:pt x="307848" y="0"/>
                </a:moveTo>
                <a:lnTo>
                  <a:pt x="0" y="0"/>
                </a:lnTo>
                <a:lnTo>
                  <a:pt x="0" y="2087880"/>
                </a:lnTo>
                <a:lnTo>
                  <a:pt x="307848" y="2087880"/>
                </a:lnTo>
                <a:lnTo>
                  <a:pt x="30784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-13716" y="2385822"/>
            <a:ext cx="178435" cy="2087880"/>
          </a:xfrm>
          <a:custGeom>
            <a:avLst/>
            <a:gdLst/>
            <a:ahLst/>
            <a:cxnLst/>
            <a:rect l="l" t="t" r="r" b="b"/>
            <a:pathLst>
              <a:path w="178435" h="2087879">
                <a:moveTo>
                  <a:pt x="0" y="2087752"/>
                </a:moveTo>
                <a:lnTo>
                  <a:pt x="178309" y="2087752"/>
                </a:lnTo>
                <a:lnTo>
                  <a:pt x="178309" y="0"/>
                </a:lnTo>
                <a:lnTo>
                  <a:pt x="0" y="0"/>
                </a:lnTo>
                <a:lnTo>
                  <a:pt x="0" y="2087752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37387" y="0"/>
            <a:ext cx="11755120" cy="6858000"/>
            <a:chOff x="437387" y="0"/>
            <a:chExt cx="11755120" cy="6858000"/>
          </a:xfrm>
        </p:grpSpPr>
        <p:sp>
          <p:nvSpPr>
            <p:cNvPr id="5" name="object 5"/>
            <p:cNvSpPr/>
            <p:nvPr/>
          </p:nvSpPr>
          <p:spPr>
            <a:xfrm>
              <a:off x="10696956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7387" y="617219"/>
              <a:ext cx="11385804" cy="602589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79119" y="632459"/>
              <a:ext cx="11111865" cy="5751830"/>
            </a:xfrm>
            <a:custGeom>
              <a:avLst/>
              <a:gdLst/>
              <a:ahLst/>
              <a:cxnLst/>
              <a:rect l="l" t="t" r="r" b="b"/>
              <a:pathLst>
                <a:path w="11111865" h="5751830">
                  <a:moveTo>
                    <a:pt x="11111484" y="0"/>
                  </a:moveTo>
                  <a:lnTo>
                    <a:pt x="0" y="0"/>
                  </a:lnTo>
                  <a:lnTo>
                    <a:pt x="0" y="5751576"/>
                  </a:lnTo>
                  <a:lnTo>
                    <a:pt x="11111484" y="5751576"/>
                  </a:lnTo>
                  <a:lnTo>
                    <a:pt x="111114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232408" y="2734817"/>
            <a:ext cx="3190240" cy="1530985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5080">
              <a:lnSpc>
                <a:spcPts val="5620"/>
              </a:lnSpc>
              <a:spcBef>
                <a:spcPts val="800"/>
              </a:spcBef>
            </a:pPr>
            <a:r>
              <a:rPr sz="5200" dirty="0">
                <a:latin typeface="Calibri Light"/>
                <a:cs typeface="Calibri Light"/>
              </a:rPr>
              <a:t>Our </a:t>
            </a:r>
            <a:r>
              <a:rPr sz="5200" spc="-10" dirty="0">
                <a:latin typeface="Calibri Light"/>
                <a:cs typeface="Calibri Light"/>
              </a:rPr>
              <a:t>mission </a:t>
            </a:r>
            <a:r>
              <a:rPr sz="5200" dirty="0">
                <a:latin typeface="Calibri Light"/>
                <a:cs typeface="Calibri Light"/>
              </a:rPr>
              <a:t>as</a:t>
            </a:r>
            <a:r>
              <a:rPr sz="5200" spc="-35" dirty="0">
                <a:latin typeface="Calibri Light"/>
                <a:cs typeface="Calibri Light"/>
              </a:rPr>
              <a:t> </a:t>
            </a:r>
            <a:r>
              <a:rPr sz="5200" dirty="0">
                <a:latin typeface="Calibri Light"/>
                <a:cs typeface="Calibri Light"/>
              </a:rPr>
              <a:t>a</a:t>
            </a:r>
            <a:r>
              <a:rPr sz="5200" spc="-35" dirty="0">
                <a:latin typeface="Calibri Light"/>
                <a:cs typeface="Calibri Light"/>
              </a:rPr>
              <a:t> </a:t>
            </a:r>
            <a:r>
              <a:rPr sz="5200" spc="-10" dirty="0">
                <a:latin typeface="Calibri Light"/>
                <a:cs typeface="Calibri Light"/>
              </a:rPr>
              <a:t>School</a:t>
            </a:r>
            <a:endParaRPr sz="5200">
              <a:latin typeface="Calibri Light"/>
              <a:cs typeface="Calibri Light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539866" y="1451863"/>
            <a:ext cx="5942965" cy="122047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065" marR="5080" algn="ctr">
              <a:lnSpc>
                <a:spcPct val="90000"/>
              </a:lnSpc>
              <a:spcBef>
                <a:spcPts val="430"/>
              </a:spcBef>
            </a:pPr>
            <a:r>
              <a:rPr sz="2800" dirty="0">
                <a:latin typeface="Calibri"/>
                <a:cs typeface="Calibri"/>
              </a:rPr>
              <a:t>As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Catholic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school,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our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mission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to </a:t>
            </a:r>
            <a:r>
              <a:rPr sz="2800" dirty="0">
                <a:latin typeface="Calibri"/>
                <a:cs typeface="Calibri"/>
              </a:rPr>
              <a:t>support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b="1" i="1" dirty="0">
                <a:latin typeface="Calibri"/>
                <a:cs typeface="Calibri"/>
              </a:rPr>
              <a:t>spiritual,</a:t>
            </a:r>
            <a:r>
              <a:rPr sz="2800" b="1" i="1" spc="-35" dirty="0">
                <a:latin typeface="Calibri"/>
                <a:cs typeface="Calibri"/>
              </a:rPr>
              <a:t> </a:t>
            </a:r>
            <a:r>
              <a:rPr sz="2800" b="1" i="1" dirty="0">
                <a:latin typeface="Calibri"/>
                <a:cs typeface="Calibri"/>
              </a:rPr>
              <a:t>moral,</a:t>
            </a:r>
            <a:r>
              <a:rPr sz="2800" b="1" i="1" spc="-35" dirty="0">
                <a:latin typeface="Calibri"/>
                <a:cs typeface="Calibri"/>
              </a:rPr>
              <a:t> </a:t>
            </a:r>
            <a:r>
              <a:rPr sz="2800" b="1" i="1" dirty="0">
                <a:latin typeface="Calibri"/>
                <a:cs typeface="Calibri"/>
              </a:rPr>
              <a:t>social</a:t>
            </a:r>
            <a:r>
              <a:rPr sz="2800" b="1" i="1" spc="-35" dirty="0">
                <a:latin typeface="Calibri"/>
                <a:cs typeface="Calibri"/>
              </a:rPr>
              <a:t> </a:t>
            </a:r>
            <a:r>
              <a:rPr sz="2800" b="1" i="1" spc="-25" dirty="0">
                <a:latin typeface="Calibri"/>
                <a:cs typeface="Calibri"/>
              </a:rPr>
              <a:t>and </a:t>
            </a:r>
            <a:r>
              <a:rPr sz="2800" b="1" i="1" dirty="0">
                <a:latin typeface="Calibri"/>
                <a:cs typeface="Calibri"/>
              </a:rPr>
              <a:t>cultural</a:t>
            </a:r>
            <a:r>
              <a:rPr sz="2800" b="1" i="1" spc="-40" dirty="0">
                <a:latin typeface="Calibri"/>
                <a:cs typeface="Calibri"/>
              </a:rPr>
              <a:t> </a:t>
            </a:r>
            <a:r>
              <a:rPr sz="2800" b="1" i="1" spc="-10" dirty="0">
                <a:latin typeface="Calibri"/>
                <a:cs typeface="Calibri"/>
              </a:rPr>
              <a:t>development</a:t>
            </a:r>
            <a:r>
              <a:rPr sz="2800" b="1" i="1" spc="-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all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our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pupils,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43854" y="2604261"/>
            <a:ext cx="61296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Calibri"/>
                <a:cs typeface="Calibri"/>
              </a:rPr>
              <a:t>rooted</a:t>
            </a:r>
            <a:r>
              <a:rPr sz="2800" b="1" spc="-4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in</a:t>
            </a:r>
            <a:r>
              <a:rPr sz="2800" b="1" spc="-6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the</a:t>
            </a:r>
            <a:r>
              <a:rPr sz="2800" b="1" spc="-5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wisdom</a:t>
            </a:r>
            <a:r>
              <a:rPr sz="2800" b="1" spc="-6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and</a:t>
            </a:r>
            <a:r>
              <a:rPr sz="2800" b="1" spc="-5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teaching</a:t>
            </a:r>
            <a:r>
              <a:rPr sz="2800" b="1" spc="-5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of</a:t>
            </a:r>
            <a:r>
              <a:rPr sz="2800" b="1" spc="-65" dirty="0">
                <a:latin typeface="Calibri"/>
                <a:cs typeface="Calibri"/>
              </a:rPr>
              <a:t> </a:t>
            </a:r>
            <a:r>
              <a:rPr sz="2800" b="1" spc="-25" dirty="0">
                <a:latin typeface="Calibri"/>
                <a:cs typeface="Calibri"/>
              </a:rPr>
              <a:t>the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935848" y="2988310"/>
            <a:ext cx="1149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Calibri"/>
                <a:cs typeface="Calibri"/>
              </a:rPr>
              <a:t>Church.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934583" y="4011295"/>
            <a:ext cx="51511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The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education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children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human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21222" y="4395342"/>
            <a:ext cx="5577840" cy="83566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003300" marR="5080" indent="-990600">
              <a:lnSpc>
                <a:spcPts val="3020"/>
              </a:lnSpc>
              <a:spcBef>
                <a:spcPts val="480"/>
              </a:spcBef>
            </a:pPr>
            <a:r>
              <a:rPr sz="2800" dirty="0">
                <a:latin typeface="Calibri"/>
                <a:cs typeface="Calibri"/>
              </a:rPr>
              <a:t>sexuality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important,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precious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and </a:t>
            </a:r>
            <a:r>
              <a:rPr sz="2800" dirty="0">
                <a:latin typeface="Calibri"/>
                <a:cs typeface="Calibri"/>
              </a:rPr>
              <a:t>privileged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responsibility.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5612" y="205740"/>
            <a:ext cx="10373868" cy="135026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5612" y="205740"/>
            <a:ext cx="10373995" cy="1276632"/>
          </a:xfrm>
          <a:prstGeom prst="rect">
            <a:avLst/>
          </a:prstGeom>
          <a:ln w="6096">
            <a:solidFill>
              <a:srgbClr val="5B9BD4"/>
            </a:solidFill>
          </a:ln>
        </p:spPr>
        <p:txBody>
          <a:bodyPr vert="horz" wrap="square" lIns="0" tIns="51752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4075"/>
              </a:spcBef>
            </a:pPr>
            <a:r>
              <a:rPr sz="4900" b="1" dirty="0">
                <a:latin typeface="Calibri"/>
                <a:cs typeface="Calibri"/>
              </a:rPr>
              <a:t>How</a:t>
            </a:r>
            <a:r>
              <a:rPr sz="4900" b="1" spc="-75" dirty="0">
                <a:latin typeface="Calibri"/>
                <a:cs typeface="Calibri"/>
              </a:rPr>
              <a:t> </a:t>
            </a:r>
            <a:r>
              <a:rPr lang="en-US" sz="4900" b="1" dirty="0" smtClean="0">
                <a:latin typeface="Calibri"/>
                <a:cs typeface="Calibri"/>
              </a:rPr>
              <a:t>do</a:t>
            </a:r>
            <a:r>
              <a:rPr sz="4900" b="1" spc="-85" dirty="0" smtClean="0">
                <a:latin typeface="Calibri"/>
                <a:cs typeface="Calibri"/>
              </a:rPr>
              <a:t> </a:t>
            </a:r>
            <a:r>
              <a:rPr sz="4900" b="1" dirty="0">
                <a:latin typeface="Calibri"/>
                <a:cs typeface="Calibri"/>
              </a:rPr>
              <a:t>we</a:t>
            </a:r>
            <a:r>
              <a:rPr sz="4900" b="1" spc="-85" dirty="0">
                <a:latin typeface="Calibri"/>
                <a:cs typeface="Calibri"/>
              </a:rPr>
              <a:t> </a:t>
            </a:r>
            <a:r>
              <a:rPr sz="4900" b="1" dirty="0">
                <a:latin typeface="Calibri"/>
                <a:cs typeface="Calibri"/>
              </a:rPr>
              <a:t>teach</a:t>
            </a:r>
            <a:r>
              <a:rPr sz="4900" b="1" spc="-75" dirty="0">
                <a:latin typeface="Calibri"/>
                <a:cs typeface="Calibri"/>
              </a:rPr>
              <a:t> </a:t>
            </a:r>
            <a:r>
              <a:rPr sz="4900" b="1" dirty="0" smtClean="0">
                <a:latin typeface="Calibri"/>
                <a:cs typeface="Calibri"/>
              </a:rPr>
              <a:t>R</a:t>
            </a:r>
            <a:r>
              <a:rPr lang="en-US" sz="4900" b="1" dirty="0">
                <a:latin typeface="Calibri"/>
                <a:cs typeface="Calibri"/>
              </a:rPr>
              <a:t>S</a:t>
            </a:r>
            <a:r>
              <a:rPr sz="4900" b="1" dirty="0" smtClean="0">
                <a:latin typeface="Calibri"/>
                <a:cs typeface="Calibri"/>
              </a:rPr>
              <a:t>E</a:t>
            </a:r>
            <a:r>
              <a:rPr sz="4900" b="1" spc="-85" dirty="0" smtClean="0">
                <a:latin typeface="Calibri"/>
                <a:cs typeface="Calibri"/>
              </a:rPr>
              <a:t> </a:t>
            </a:r>
            <a:r>
              <a:rPr sz="4900" b="1" dirty="0">
                <a:latin typeface="Calibri"/>
                <a:cs typeface="Calibri"/>
              </a:rPr>
              <a:t>at</a:t>
            </a:r>
            <a:r>
              <a:rPr sz="4900" b="1" spc="-70" dirty="0">
                <a:latin typeface="Calibri"/>
                <a:cs typeface="Calibri"/>
              </a:rPr>
              <a:t> </a:t>
            </a:r>
            <a:r>
              <a:rPr sz="4900" b="1" dirty="0" smtClean="0">
                <a:latin typeface="Calibri"/>
                <a:cs typeface="Calibri"/>
              </a:rPr>
              <a:t>St</a:t>
            </a:r>
            <a:r>
              <a:rPr lang="en-US" sz="4900" b="1" spc="-85" dirty="0">
                <a:latin typeface="Calibri"/>
                <a:cs typeface="Calibri"/>
              </a:rPr>
              <a:t> </a:t>
            </a:r>
            <a:r>
              <a:rPr lang="en-US" sz="4900" b="1" spc="-85" dirty="0" smtClean="0">
                <a:latin typeface="Calibri"/>
                <a:cs typeface="Calibri"/>
              </a:rPr>
              <a:t>Ignatius</a:t>
            </a:r>
            <a:r>
              <a:rPr sz="4900" b="1" spc="-10" dirty="0" smtClean="0">
                <a:latin typeface="Calibri"/>
                <a:cs typeface="Calibri"/>
              </a:rPr>
              <a:t>?</a:t>
            </a:r>
            <a:endParaRPr sz="49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89392" y="2394204"/>
            <a:ext cx="4025648" cy="351206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02716" y="1771853"/>
            <a:ext cx="7381875" cy="47821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sz="2400" dirty="0">
                <a:latin typeface="Calibri"/>
                <a:cs typeface="Calibri"/>
              </a:rPr>
              <a:t>At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 smtClean="0">
                <a:latin typeface="Calibri"/>
                <a:cs typeface="Calibri"/>
              </a:rPr>
              <a:t>St</a:t>
            </a:r>
            <a:r>
              <a:rPr lang="en-US" sz="2400" spc="-60" dirty="0">
                <a:latin typeface="Calibri"/>
                <a:cs typeface="Calibri"/>
              </a:rPr>
              <a:t> </a:t>
            </a:r>
            <a:r>
              <a:rPr lang="en-US" sz="2400" spc="-60" dirty="0" smtClean="0">
                <a:latin typeface="Calibri"/>
                <a:cs typeface="Calibri"/>
              </a:rPr>
              <a:t>Ignatius</a:t>
            </a:r>
            <a:r>
              <a:rPr sz="2400" spc="-55" dirty="0" smtClean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following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Life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to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Full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Ten</a:t>
            </a:r>
            <a:endParaRPr sz="2400" dirty="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2400" spc="-70" dirty="0">
                <a:latin typeface="Calibri"/>
                <a:cs typeface="Calibri"/>
              </a:rPr>
              <a:t>Ten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Resources.</a:t>
            </a:r>
            <a:endParaRPr sz="2400" dirty="0">
              <a:latin typeface="Calibri"/>
              <a:cs typeface="Calibri"/>
            </a:endParaRPr>
          </a:p>
          <a:p>
            <a:pPr marL="299085" marR="205104" indent="-287020">
              <a:lnSpc>
                <a:spcPct val="100000"/>
              </a:lnSpc>
              <a:spcBef>
                <a:spcPts val="2880"/>
              </a:spcBef>
              <a:buFont typeface="Arial MT"/>
              <a:buChar char="•"/>
              <a:tabLst>
                <a:tab pos="299085" algn="l"/>
              </a:tabLst>
            </a:pPr>
            <a:r>
              <a:rPr sz="2400" spc="-70" dirty="0">
                <a:latin typeface="Calibri"/>
                <a:cs typeface="Calibri"/>
              </a:rPr>
              <a:t>Ten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60" dirty="0">
                <a:latin typeface="Calibri"/>
                <a:cs typeface="Calibri"/>
              </a:rPr>
              <a:t>Ten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Catholic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educational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organisation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dirty="0">
                <a:latin typeface="Calibri"/>
                <a:cs typeface="Calibri"/>
              </a:rPr>
              <a:t>recommended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resource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our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diocese.</a:t>
            </a:r>
            <a:endParaRPr sz="2400" dirty="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spcBef>
                <a:spcPts val="2880"/>
              </a:spcBef>
              <a:buFont typeface="Arial MT"/>
              <a:buChar char="•"/>
              <a:tabLst>
                <a:tab pos="299085" algn="l"/>
              </a:tabLst>
            </a:pPr>
            <a:r>
              <a:rPr sz="2400" spc="-70" dirty="0">
                <a:latin typeface="Calibri"/>
                <a:cs typeface="Calibri"/>
              </a:rPr>
              <a:t>Ten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60" dirty="0">
                <a:latin typeface="Calibri"/>
                <a:cs typeface="Calibri"/>
              </a:rPr>
              <a:t>Ten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entered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partnership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Catholic Education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Service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Department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Education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dirty="0">
                <a:latin typeface="Calibri"/>
                <a:cs typeface="Calibri"/>
              </a:rPr>
              <a:t>provide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training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teachers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Catholic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schools.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have </a:t>
            </a:r>
            <a:r>
              <a:rPr sz="2400" dirty="0">
                <a:latin typeface="Calibri"/>
                <a:cs typeface="Calibri"/>
              </a:rPr>
              <a:t>used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resource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since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2020.</a:t>
            </a:r>
            <a:endParaRPr sz="2400" dirty="0">
              <a:latin typeface="Calibri"/>
              <a:cs typeface="Calibri"/>
            </a:endParaRPr>
          </a:p>
          <a:p>
            <a:pPr marL="299085" marR="731520" indent="-287020">
              <a:lnSpc>
                <a:spcPct val="100000"/>
              </a:lnSpc>
              <a:spcBef>
                <a:spcPts val="2885"/>
              </a:spcBef>
              <a:buFont typeface="Arial MT"/>
              <a:buChar char="•"/>
              <a:tabLst>
                <a:tab pos="299085" algn="l"/>
              </a:tabLst>
            </a:pPr>
            <a:r>
              <a:rPr sz="2400" spc="-10" dirty="0">
                <a:latin typeface="Calibri"/>
                <a:cs typeface="Calibri"/>
              </a:rPr>
              <a:t>Therefore,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programme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very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good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our </a:t>
            </a:r>
            <a:r>
              <a:rPr sz="2400" spc="-10" dirty="0">
                <a:latin typeface="Calibri"/>
                <a:cs typeface="Calibri"/>
              </a:rPr>
              <a:t>school.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6136" y="5701284"/>
            <a:ext cx="527685" cy="158750"/>
          </a:xfrm>
          <a:custGeom>
            <a:avLst/>
            <a:gdLst/>
            <a:ahLst/>
            <a:cxnLst/>
            <a:rect l="l" t="t" r="r" b="b"/>
            <a:pathLst>
              <a:path w="527685" h="158750">
                <a:moveTo>
                  <a:pt x="527304" y="0"/>
                </a:moveTo>
                <a:lnTo>
                  <a:pt x="0" y="0"/>
                </a:lnTo>
                <a:lnTo>
                  <a:pt x="0" y="158495"/>
                </a:lnTo>
                <a:lnTo>
                  <a:pt x="527304" y="158495"/>
                </a:lnTo>
                <a:lnTo>
                  <a:pt x="527304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26136" y="0"/>
            <a:ext cx="11497310" cy="6643370"/>
            <a:chOff x="326136" y="0"/>
            <a:chExt cx="11497310" cy="6643370"/>
          </a:xfrm>
        </p:grpSpPr>
        <p:sp>
          <p:nvSpPr>
            <p:cNvPr id="4" name="object 4"/>
            <p:cNvSpPr/>
            <p:nvPr/>
          </p:nvSpPr>
          <p:spPr>
            <a:xfrm>
              <a:off x="326136" y="0"/>
              <a:ext cx="527685" cy="5608320"/>
            </a:xfrm>
            <a:custGeom>
              <a:avLst/>
              <a:gdLst/>
              <a:ahLst/>
              <a:cxnLst/>
              <a:rect l="l" t="t" r="r" b="b"/>
              <a:pathLst>
                <a:path w="527685" h="5608320">
                  <a:moveTo>
                    <a:pt x="527304" y="0"/>
                  </a:moveTo>
                  <a:lnTo>
                    <a:pt x="0" y="0"/>
                  </a:lnTo>
                  <a:lnTo>
                    <a:pt x="0" y="5608320"/>
                  </a:lnTo>
                  <a:lnTo>
                    <a:pt x="527304" y="5608320"/>
                  </a:lnTo>
                  <a:lnTo>
                    <a:pt x="52730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7388" y="908303"/>
              <a:ext cx="11385804" cy="573481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79120" y="923544"/>
              <a:ext cx="11111865" cy="5461000"/>
            </a:xfrm>
            <a:custGeom>
              <a:avLst/>
              <a:gdLst/>
              <a:ahLst/>
              <a:cxnLst/>
              <a:rect l="l" t="t" r="r" b="b"/>
              <a:pathLst>
                <a:path w="11111865" h="5461000">
                  <a:moveTo>
                    <a:pt x="11111484" y="0"/>
                  </a:moveTo>
                  <a:lnTo>
                    <a:pt x="0" y="0"/>
                  </a:lnTo>
                  <a:lnTo>
                    <a:pt x="0" y="5460492"/>
                  </a:lnTo>
                  <a:lnTo>
                    <a:pt x="11111484" y="5460492"/>
                  </a:lnTo>
                  <a:lnTo>
                    <a:pt x="111114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9303" y="143255"/>
              <a:ext cx="9849612" cy="1350264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289303" y="143255"/>
            <a:ext cx="9850120" cy="1272783"/>
          </a:xfrm>
          <a:prstGeom prst="rect">
            <a:avLst/>
          </a:prstGeom>
          <a:ln w="6096">
            <a:solidFill>
              <a:srgbClr val="5B9BD4"/>
            </a:solidFill>
          </a:ln>
        </p:spPr>
        <p:txBody>
          <a:bodyPr vert="horz" wrap="square" lIns="0" tIns="437514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444"/>
              </a:spcBef>
            </a:pPr>
            <a:r>
              <a:rPr sz="5400" b="1" dirty="0">
                <a:latin typeface="Calibri"/>
                <a:cs typeface="Calibri"/>
              </a:rPr>
              <a:t>Our</a:t>
            </a:r>
            <a:r>
              <a:rPr sz="5400" b="1" spc="-100" dirty="0">
                <a:latin typeface="Calibri"/>
                <a:cs typeface="Calibri"/>
              </a:rPr>
              <a:t> </a:t>
            </a:r>
            <a:r>
              <a:rPr sz="5400" b="1" dirty="0" smtClean="0">
                <a:latin typeface="Calibri"/>
                <a:cs typeface="Calibri"/>
              </a:rPr>
              <a:t>R</a:t>
            </a:r>
            <a:r>
              <a:rPr lang="en-US" sz="5400" b="1" dirty="0" smtClean="0">
                <a:latin typeface="Calibri"/>
                <a:cs typeface="Calibri"/>
              </a:rPr>
              <a:t>S</a:t>
            </a:r>
            <a:r>
              <a:rPr sz="5400" b="1" dirty="0" smtClean="0">
                <a:latin typeface="Calibri"/>
                <a:cs typeface="Calibri"/>
              </a:rPr>
              <a:t>E</a:t>
            </a:r>
            <a:r>
              <a:rPr sz="5400" b="1" spc="-75" dirty="0" smtClean="0">
                <a:latin typeface="Calibri"/>
                <a:cs typeface="Calibri"/>
              </a:rPr>
              <a:t> </a:t>
            </a:r>
            <a:r>
              <a:rPr sz="5400" b="1" spc="-10" dirty="0">
                <a:latin typeface="Calibri"/>
                <a:cs typeface="Calibri"/>
              </a:rPr>
              <a:t>Curriculum</a:t>
            </a:r>
            <a:endParaRPr sz="5400" dirty="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289303" y="1805939"/>
            <a:ext cx="10323830" cy="4578350"/>
          </a:xfrm>
          <a:custGeom>
            <a:avLst/>
            <a:gdLst/>
            <a:ahLst/>
            <a:cxnLst/>
            <a:rect l="l" t="t" r="r" b="b"/>
            <a:pathLst>
              <a:path w="10323830" h="4578350">
                <a:moveTo>
                  <a:pt x="0" y="4578096"/>
                </a:moveTo>
                <a:lnTo>
                  <a:pt x="10323576" y="4578096"/>
                </a:lnTo>
                <a:lnTo>
                  <a:pt x="10323576" y="0"/>
                </a:lnTo>
                <a:lnTo>
                  <a:pt x="0" y="0"/>
                </a:lnTo>
                <a:lnTo>
                  <a:pt x="0" y="4578096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2080" rIns="0" bIns="0" rtlCol="0">
            <a:spAutoFit/>
          </a:bodyPr>
          <a:lstStyle/>
          <a:p>
            <a:pPr marL="4470400" marR="5080" indent="-4424680">
              <a:lnSpc>
                <a:spcPct val="70100"/>
              </a:lnSpc>
              <a:spcBef>
                <a:spcPts val="1040"/>
              </a:spcBef>
            </a:pPr>
            <a:r>
              <a:rPr sz="2600" dirty="0"/>
              <a:t>The</a:t>
            </a:r>
            <a:r>
              <a:rPr sz="2600" spc="-65" dirty="0"/>
              <a:t> </a:t>
            </a:r>
            <a:r>
              <a:rPr sz="2600" dirty="0"/>
              <a:t>Relationships</a:t>
            </a:r>
            <a:r>
              <a:rPr sz="2600" spc="-80" dirty="0"/>
              <a:t> </a:t>
            </a:r>
            <a:r>
              <a:rPr sz="2600" dirty="0"/>
              <a:t>and</a:t>
            </a:r>
            <a:r>
              <a:rPr sz="2600" spc="-65" dirty="0"/>
              <a:t> </a:t>
            </a:r>
            <a:r>
              <a:rPr sz="2600" dirty="0"/>
              <a:t>Health</a:t>
            </a:r>
            <a:r>
              <a:rPr sz="2600" spc="-60" dirty="0"/>
              <a:t> </a:t>
            </a:r>
            <a:r>
              <a:rPr sz="2600" dirty="0"/>
              <a:t>Education</a:t>
            </a:r>
            <a:r>
              <a:rPr sz="2600" spc="-45" dirty="0"/>
              <a:t> </a:t>
            </a:r>
            <a:r>
              <a:rPr sz="2600" dirty="0"/>
              <a:t>sessions</a:t>
            </a:r>
            <a:r>
              <a:rPr sz="2600" spc="-45" dirty="0"/>
              <a:t> </a:t>
            </a:r>
            <a:r>
              <a:rPr sz="2600" dirty="0"/>
              <a:t>will</a:t>
            </a:r>
            <a:r>
              <a:rPr sz="2600" spc="-50" dirty="0"/>
              <a:t> </a:t>
            </a:r>
            <a:r>
              <a:rPr sz="2600" dirty="0"/>
              <a:t>be</a:t>
            </a:r>
            <a:r>
              <a:rPr sz="2600" spc="-60" dirty="0"/>
              <a:t> </a:t>
            </a:r>
            <a:r>
              <a:rPr sz="2600" dirty="0"/>
              <a:t>taught</a:t>
            </a:r>
            <a:r>
              <a:rPr sz="2600" spc="-70" dirty="0"/>
              <a:t> </a:t>
            </a:r>
            <a:r>
              <a:rPr sz="2600" dirty="0"/>
              <a:t>across</a:t>
            </a:r>
            <a:r>
              <a:rPr sz="2600" spc="-50" dirty="0"/>
              <a:t> </a:t>
            </a:r>
            <a:r>
              <a:rPr sz="2600" spc="-10" dirty="0"/>
              <a:t>three modules:</a:t>
            </a:r>
            <a:endParaRPr sz="2600"/>
          </a:p>
          <a:p>
            <a:pPr>
              <a:lnSpc>
                <a:spcPct val="100000"/>
              </a:lnSpc>
              <a:spcBef>
                <a:spcPts val="1010"/>
              </a:spcBef>
            </a:pPr>
            <a:endParaRPr sz="2600"/>
          </a:p>
          <a:p>
            <a:pPr marL="241300" marR="777240" indent="-228600">
              <a:lnSpc>
                <a:spcPct val="7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b="1" dirty="0">
                <a:latin typeface="Calibri"/>
                <a:cs typeface="Calibri"/>
              </a:rPr>
              <a:t>Spring</a:t>
            </a:r>
            <a:r>
              <a:rPr sz="2600" b="1" spc="-4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1</a:t>
            </a:r>
            <a:r>
              <a:rPr sz="2600" b="1" spc="-5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-</a:t>
            </a:r>
            <a:r>
              <a:rPr sz="2600" i="0" spc="-35" dirty="0">
                <a:latin typeface="Calibri"/>
                <a:cs typeface="Calibri"/>
              </a:rPr>
              <a:t> </a:t>
            </a:r>
            <a:r>
              <a:rPr sz="2600" i="0" spc="-10" dirty="0">
                <a:solidFill>
                  <a:srgbClr val="6F2F9F"/>
                </a:solidFill>
                <a:latin typeface="Calibri"/>
                <a:cs typeface="Calibri"/>
              </a:rPr>
              <a:t>Relationships</a:t>
            </a:r>
            <a:r>
              <a:rPr sz="2600" i="0" spc="-8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600" i="0" spc="-10" dirty="0">
                <a:solidFill>
                  <a:srgbClr val="6F2F9F"/>
                </a:solidFill>
                <a:latin typeface="Calibri"/>
                <a:cs typeface="Calibri"/>
              </a:rPr>
              <a:t>Education</a:t>
            </a:r>
            <a:r>
              <a:rPr sz="2600" i="0" spc="-4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-</a:t>
            </a:r>
            <a:r>
              <a:rPr sz="2600" i="0" spc="-3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Created</a:t>
            </a:r>
            <a:r>
              <a:rPr sz="2600" i="0" spc="-6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to</a:t>
            </a:r>
            <a:r>
              <a:rPr sz="2600" i="0" spc="-4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love</a:t>
            </a:r>
            <a:r>
              <a:rPr sz="2600" i="0" spc="-4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others:</a:t>
            </a:r>
            <a:r>
              <a:rPr sz="2600" i="0" spc="-50" dirty="0">
                <a:latin typeface="Calibri"/>
                <a:cs typeface="Calibri"/>
              </a:rPr>
              <a:t> </a:t>
            </a:r>
            <a:r>
              <a:rPr sz="2600" i="0" spc="-10" dirty="0">
                <a:latin typeface="Calibri"/>
                <a:cs typeface="Calibri"/>
              </a:rPr>
              <a:t>Personal Relationships</a:t>
            </a:r>
            <a:endParaRPr sz="2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05"/>
              </a:spcBef>
              <a:buFont typeface="Arial MT"/>
              <a:buChar char="•"/>
            </a:pPr>
            <a:endParaRPr sz="2600">
              <a:latin typeface="Calibri"/>
              <a:cs typeface="Calibri"/>
            </a:endParaRPr>
          </a:p>
          <a:p>
            <a:pPr marL="241300" marR="591185" indent="-228600">
              <a:lnSpc>
                <a:spcPct val="7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b="1" dirty="0">
                <a:latin typeface="Calibri"/>
                <a:cs typeface="Calibri"/>
              </a:rPr>
              <a:t>Summer</a:t>
            </a:r>
            <a:r>
              <a:rPr sz="2600" b="1" spc="-3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1</a:t>
            </a:r>
            <a:r>
              <a:rPr sz="2600" b="1" spc="-5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-</a:t>
            </a:r>
            <a:r>
              <a:rPr sz="2600" i="0" spc="-25" dirty="0">
                <a:latin typeface="Calibri"/>
                <a:cs typeface="Calibri"/>
              </a:rPr>
              <a:t> </a:t>
            </a:r>
            <a:r>
              <a:rPr sz="2600" i="0" spc="-10" dirty="0">
                <a:solidFill>
                  <a:srgbClr val="6F2F9F"/>
                </a:solidFill>
                <a:latin typeface="Calibri"/>
                <a:cs typeface="Calibri"/>
              </a:rPr>
              <a:t>Relationships</a:t>
            </a:r>
            <a:r>
              <a:rPr sz="2600" i="0" spc="-7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600" i="0" spc="-10" dirty="0">
                <a:solidFill>
                  <a:srgbClr val="6F2F9F"/>
                </a:solidFill>
                <a:latin typeface="Calibri"/>
                <a:cs typeface="Calibri"/>
              </a:rPr>
              <a:t>Education</a:t>
            </a:r>
            <a:r>
              <a:rPr sz="2600" i="0" spc="-3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-</a:t>
            </a:r>
            <a:r>
              <a:rPr sz="2600" i="0" spc="-25" dirty="0">
                <a:latin typeface="Calibri"/>
                <a:cs typeface="Calibri"/>
              </a:rPr>
              <a:t> </a:t>
            </a:r>
            <a:r>
              <a:rPr sz="2600" i="0" spc="-10" dirty="0">
                <a:latin typeface="Calibri"/>
                <a:cs typeface="Calibri"/>
              </a:rPr>
              <a:t>Created</a:t>
            </a:r>
            <a:r>
              <a:rPr sz="2600" i="0" spc="-7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to</a:t>
            </a:r>
            <a:r>
              <a:rPr sz="2600" i="0" spc="-3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love</a:t>
            </a:r>
            <a:r>
              <a:rPr sz="2600" i="0" spc="-4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others:</a:t>
            </a:r>
            <a:r>
              <a:rPr sz="2600" i="0" spc="-30" dirty="0">
                <a:latin typeface="Calibri"/>
                <a:cs typeface="Calibri"/>
              </a:rPr>
              <a:t> </a:t>
            </a:r>
            <a:r>
              <a:rPr sz="2600" i="0" spc="-10" dirty="0">
                <a:latin typeface="Calibri"/>
                <a:cs typeface="Calibri"/>
              </a:rPr>
              <a:t>Keeping </a:t>
            </a:r>
            <a:r>
              <a:rPr sz="2600" i="0" spc="-20" dirty="0">
                <a:latin typeface="Calibri"/>
                <a:cs typeface="Calibri"/>
              </a:rPr>
              <a:t>Safe</a:t>
            </a:r>
            <a:endParaRPr sz="2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15"/>
              </a:spcBef>
              <a:buFont typeface="Arial MT"/>
              <a:buChar char="•"/>
            </a:pPr>
            <a:endParaRPr sz="2600">
              <a:latin typeface="Calibri"/>
              <a:cs typeface="Calibri"/>
            </a:endParaRPr>
          </a:p>
          <a:p>
            <a:pPr marL="241300" marR="363220" indent="-228600">
              <a:lnSpc>
                <a:spcPct val="7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b="1" dirty="0">
                <a:latin typeface="Calibri"/>
                <a:cs typeface="Calibri"/>
              </a:rPr>
              <a:t>Summer</a:t>
            </a:r>
            <a:r>
              <a:rPr sz="2600" b="1" spc="-2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2</a:t>
            </a:r>
            <a:r>
              <a:rPr sz="2600" b="1" spc="-4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-</a:t>
            </a:r>
            <a:r>
              <a:rPr sz="2600" i="0" spc="-10" dirty="0">
                <a:latin typeface="Calibri"/>
                <a:cs typeface="Calibri"/>
              </a:rPr>
              <a:t> </a:t>
            </a:r>
            <a:r>
              <a:rPr sz="2600" i="0" dirty="0">
                <a:solidFill>
                  <a:srgbClr val="00AF50"/>
                </a:solidFill>
                <a:latin typeface="Calibri"/>
                <a:cs typeface="Calibri"/>
              </a:rPr>
              <a:t>Health</a:t>
            </a:r>
            <a:r>
              <a:rPr sz="2600" i="0" spc="-35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600" i="0" dirty="0">
                <a:solidFill>
                  <a:srgbClr val="00AF50"/>
                </a:solidFill>
                <a:latin typeface="Calibri"/>
                <a:cs typeface="Calibri"/>
              </a:rPr>
              <a:t>and</a:t>
            </a:r>
            <a:r>
              <a:rPr sz="2600" i="0" spc="-30" dirty="0">
                <a:solidFill>
                  <a:srgbClr val="00AF50"/>
                </a:solidFill>
                <a:latin typeface="Calibri"/>
                <a:cs typeface="Calibri"/>
              </a:rPr>
              <a:t> Well-</a:t>
            </a:r>
            <a:r>
              <a:rPr sz="2600" i="0" dirty="0">
                <a:solidFill>
                  <a:srgbClr val="00AF50"/>
                </a:solidFill>
                <a:latin typeface="Calibri"/>
                <a:cs typeface="Calibri"/>
              </a:rPr>
              <a:t>Being</a:t>
            </a:r>
            <a:r>
              <a:rPr sz="2600" i="0" spc="-35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-</a:t>
            </a:r>
            <a:r>
              <a:rPr sz="2600" i="0" spc="-2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Created</a:t>
            </a:r>
            <a:r>
              <a:rPr sz="2600" i="0" spc="-4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and</a:t>
            </a:r>
            <a:r>
              <a:rPr sz="2600" i="0" spc="-3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Loved</a:t>
            </a:r>
            <a:r>
              <a:rPr sz="2600" i="0" spc="-3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by</a:t>
            </a:r>
            <a:r>
              <a:rPr sz="2600" i="0" spc="-3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God:</a:t>
            </a:r>
            <a:r>
              <a:rPr sz="2600" i="0" spc="-2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Me</a:t>
            </a:r>
            <a:r>
              <a:rPr sz="2600" i="0" spc="-35" dirty="0">
                <a:latin typeface="Calibri"/>
                <a:cs typeface="Calibri"/>
              </a:rPr>
              <a:t> </a:t>
            </a:r>
            <a:r>
              <a:rPr sz="2600" i="0" spc="-25" dirty="0">
                <a:latin typeface="Calibri"/>
                <a:cs typeface="Calibri"/>
              </a:rPr>
              <a:t>My </a:t>
            </a:r>
            <a:r>
              <a:rPr sz="2600" i="0" spc="-20" dirty="0">
                <a:latin typeface="Calibri"/>
                <a:cs typeface="Calibri"/>
              </a:rPr>
              <a:t>Body,</a:t>
            </a:r>
            <a:r>
              <a:rPr sz="2600" i="0" spc="-5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My</a:t>
            </a:r>
            <a:r>
              <a:rPr sz="2600" i="0" spc="-4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Health,</a:t>
            </a:r>
            <a:r>
              <a:rPr sz="2600" i="0" spc="-4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Emotional</a:t>
            </a:r>
            <a:r>
              <a:rPr sz="2600" i="0" spc="-35" dirty="0">
                <a:latin typeface="Calibri"/>
                <a:cs typeface="Calibri"/>
              </a:rPr>
              <a:t> Well-</a:t>
            </a:r>
            <a:r>
              <a:rPr sz="2600" i="0" dirty="0">
                <a:latin typeface="Calibri"/>
                <a:cs typeface="Calibri"/>
              </a:rPr>
              <a:t>Being</a:t>
            </a:r>
            <a:r>
              <a:rPr sz="2600" i="0" spc="-55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and</a:t>
            </a:r>
            <a:r>
              <a:rPr sz="2600" i="0" spc="-30" dirty="0">
                <a:latin typeface="Calibri"/>
                <a:cs typeface="Calibri"/>
              </a:rPr>
              <a:t> </a:t>
            </a:r>
            <a:r>
              <a:rPr sz="2600" i="0" dirty="0">
                <a:latin typeface="Calibri"/>
                <a:cs typeface="Calibri"/>
              </a:rPr>
              <a:t>Life</a:t>
            </a:r>
            <a:r>
              <a:rPr sz="2600" i="0" spc="-60" dirty="0">
                <a:latin typeface="Calibri"/>
                <a:cs typeface="Calibri"/>
              </a:rPr>
              <a:t> </a:t>
            </a:r>
            <a:r>
              <a:rPr sz="2600" i="0" spc="-10" dirty="0">
                <a:latin typeface="Calibri"/>
                <a:cs typeface="Calibri"/>
              </a:rPr>
              <a:t>Cycles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5524" y="196595"/>
            <a:ext cx="9849612" cy="135026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25524" y="196595"/>
            <a:ext cx="9850120" cy="1272143"/>
          </a:xfrm>
          <a:prstGeom prst="rect">
            <a:avLst/>
          </a:prstGeom>
          <a:ln w="6096">
            <a:solidFill>
              <a:srgbClr val="5B9BD4"/>
            </a:solidFill>
          </a:ln>
        </p:spPr>
        <p:txBody>
          <a:bodyPr vert="horz" wrap="square" lIns="0" tIns="43688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440"/>
              </a:spcBef>
            </a:pPr>
            <a:r>
              <a:rPr sz="5400" b="1" dirty="0">
                <a:latin typeface="Calibri"/>
                <a:cs typeface="Calibri"/>
              </a:rPr>
              <a:t>Our</a:t>
            </a:r>
            <a:r>
              <a:rPr sz="5400" b="1" spc="-100" dirty="0">
                <a:latin typeface="Calibri"/>
                <a:cs typeface="Calibri"/>
              </a:rPr>
              <a:t> </a:t>
            </a:r>
            <a:r>
              <a:rPr sz="5400" b="1" dirty="0" smtClean="0">
                <a:latin typeface="Calibri"/>
                <a:cs typeface="Calibri"/>
              </a:rPr>
              <a:t>R</a:t>
            </a:r>
            <a:r>
              <a:rPr lang="en-US" sz="5400" b="1" dirty="0" smtClean="0">
                <a:latin typeface="Calibri"/>
                <a:cs typeface="Calibri"/>
              </a:rPr>
              <a:t>S</a:t>
            </a:r>
            <a:r>
              <a:rPr sz="5400" b="1" dirty="0" smtClean="0">
                <a:latin typeface="Calibri"/>
                <a:cs typeface="Calibri"/>
              </a:rPr>
              <a:t>E</a:t>
            </a:r>
            <a:r>
              <a:rPr sz="5400" b="1" spc="-75" dirty="0" smtClean="0">
                <a:latin typeface="Calibri"/>
                <a:cs typeface="Calibri"/>
              </a:rPr>
              <a:t> </a:t>
            </a:r>
            <a:r>
              <a:rPr sz="5400" b="1" spc="-10" dirty="0">
                <a:latin typeface="Calibri"/>
                <a:cs typeface="Calibri"/>
              </a:rPr>
              <a:t>Curriculum:</a:t>
            </a:r>
            <a:endParaRPr sz="54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89303" y="1805939"/>
            <a:ext cx="10323830" cy="4578350"/>
          </a:xfrm>
          <a:custGeom>
            <a:avLst/>
            <a:gdLst/>
            <a:ahLst/>
            <a:cxnLst/>
            <a:rect l="l" t="t" r="r" b="b"/>
            <a:pathLst>
              <a:path w="10323830" h="4578350">
                <a:moveTo>
                  <a:pt x="0" y="4578096"/>
                </a:moveTo>
                <a:lnTo>
                  <a:pt x="10323576" y="4578096"/>
                </a:lnTo>
                <a:lnTo>
                  <a:pt x="10323576" y="0"/>
                </a:lnTo>
                <a:lnTo>
                  <a:pt x="0" y="0"/>
                </a:lnTo>
                <a:lnTo>
                  <a:pt x="0" y="4578096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773607" rIns="0" bIns="0" rtlCol="0">
            <a:spAutoFit/>
          </a:bodyPr>
          <a:lstStyle/>
          <a:p>
            <a:pPr marL="46990" marR="5080" indent="1905" algn="ctr">
              <a:lnSpc>
                <a:spcPct val="90000"/>
              </a:lnSpc>
              <a:spcBef>
                <a:spcPts val="430"/>
              </a:spcBef>
            </a:pPr>
            <a:r>
              <a:rPr dirty="0"/>
              <a:t>Our</a:t>
            </a:r>
            <a:r>
              <a:rPr spc="-30" dirty="0"/>
              <a:t> </a:t>
            </a:r>
            <a:r>
              <a:rPr dirty="0"/>
              <a:t>Relationships</a:t>
            </a:r>
            <a:r>
              <a:rPr spc="-45" dirty="0"/>
              <a:t> </a:t>
            </a:r>
            <a:r>
              <a:rPr dirty="0"/>
              <a:t>and</a:t>
            </a:r>
            <a:r>
              <a:rPr spc="-40" dirty="0"/>
              <a:t> </a:t>
            </a:r>
            <a:r>
              <a:rPr dirty="0"/>
              <a:t>Health</a:t>
            </a:r>
            <a:r>
              <a:rPr spc="-25" dirty="0"/>
              <a:t> </a:t>
            </a:r>
            <a:r>
              <a:rPr dirty="0"/>
              <a:t>curriculum</a:t>
            </a:r>
            <a:r>
              <a:rPr spc="-45" dirty="0"/>
              <a:t> </a:t>
            </a:r>
            <a:r>
              <a:rPr dirty="0"/>
              <a:t>will</a:t>
            </a:r>
            <a:r>
              <a:rPr spc="-30" dirty="0"/>
              <a:t> </a:t>
            </a:r>
            <a:r>
              <a:rPr dirty="0"/>
              <a:t>be</a:t>
            </a:r>
            <a:r>
              <a:rPr spc="-40" dirty="0"/>
              <a:t> </a:t>
            </a:r>
            <a:r>
              <a:rPr dirty="0"/>
              <a:t>taught</a:t>
            </a:r>
            <a:r>
              <a:rPr spc="-50" dirty="0"/>
              <a:t> </a:t>
            </a:r>
            <a:r>
              <a:rPr dirty="0"/>
              <a:t>as</a:t>
            </a:r>
            <a:r>
              <a:rPr spc="-35" dirty="0"/>
              <a:t> </a:t>
            </a:r>
            <a:r>
              <a:rPr dirty="0"/>
              <a:t>a</a:t>
            </a:r>
            <a:r>
              <a:rPr spc="-40" dirty="0"/>
              <a:t> </a:t>
            </a:r>
            <a:r>
              <a:rPr spc="-10" dirty="0"/>
              <a:t>spiral </a:t>
            </a:r>
            <a:r>
              <a:rPr dirty="0"/>
              <a:t>curriculum.</a:t>
            </a:r>
            <a:r>
              <a:rPr spc="-15" dirty="0"/>
              <a:t> </a:t>
            </a:r>
            <a:r>
              <a:rPr dirty="0"/>
              <a:t>This</a:t>
            </a:r>
            <a:r>
              <a:rPr spc="-25" dirty="0"/>
              <a:t> </a:t>
            </a:r>
            <a:r>
              <a:rPr dirty="0"/>
              <a:t>means</a:t>
            </a:r>
            <a:r>
              <a:rPr spc="-20" dirty="0"/>
              <a:t> </a:t>
            </a:r>
            <a:r>
              <a:rPr dirty="0"/>
              <a:t>that</a:t>
            </a:r>
            <a:r>
              <a:rPr spc="-15" dirty="0"/>
              <a:t> </a:t>
            </a:r>
            <a:r>
              <a:rPr dirty="0"/>
              <a:t>the</a:t>
            </a:r>
            <a:r>
              <a:rPr spc="-10" dirty="0"/>
              <a:t> </a:t>
            </a:r>
            <a:r>
              <a:rPr dirty="0"/>
              <a:t>same</a:t>
            </a:r>
            <a:r>
              <a:rPr spc="-20" dirty="0"/>
              <a:t> </a:t>
            </a:r>
            <a:r>
              <a:rPr dirty="0"/>
              <a:t>modules</a:t>
            </a:r>
            <a:r>
              <a:rPr spc="-20" dirty="0"/>
              <a:t> </a:t>
            </a:r>
            <a:r>
              <a:rPr dirty="0"/>
              <a:t>and</a:t>
            </a:r>
            <a:r>
              <a:rPr spc="-25" dirty="0"/>
              <a:t> </a:t>
            </a:r>
            <a:r>
              <a:rPr dirty="0"/>
              <a:t>units</a:t>
            </a:r>
            <a:r>
              <a:rPr spc="-20" dirty="0"/>
              <a:t> </a:t>
            </a:r>
            <a:r>
              <a:rPr dirty="0"/>
              <a:t>are</a:t>
            </a:r>
            <a:r>
              <a:rPr spc="-10" dirty="0"/>
              <a:t> covered </a:t>
            </a:r>
            <a:r>
              <a:rPr dirty="0"/>
              <a:t>every</a:t>
            </a:r>
            <a:r>
              <a:rPr spc="-50" dirty="0"/>
              <a:t> </a:t>
            </a:r>
            <a:r>
              <a:rPr dirty="0"/>
              <a:t>single</a:t>
            </a:r>
            <a:r>
              <a:rPr spc="-65" dirty="0"/>
              <a:t> </a:t>
            </a:r>
            <a:r>
              <a:rPr dirty="0"/>
              <a:t>year</a:t>
            </a:r>
            <a:r>
              <a:rPr spc="-40" dirty="0"/>
              <a:t> </a:t>
            </a:r>
            <a:r>
              <a:rPr dirty="0"/>
              <a:t>throughout</a:t>
            </a:r>
            <a:r>
              <a:rPr spc="-65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spc="-10" dirty="0"/>
              <a:t>programme.</a:t>
            </a:r>
            <a:r>
              <a:rPr spc="-45" dirty="0"/>
              <a:t> </a:t>
            </a:r>
            <a:r>
              <a:rPr dirty="0"/>
              <a:t>Each</a:t>
            </a:r>
            <a:r>
              <a:rPr spc="-60" dirty="0"/>
              <a:t> </a:t>
            </a:r>
            <a:r>
              <a:rPr dirty="0"/>
              <a:t>module</a:t>
            </a:r>
            <a:r>
              <a:rPr spc="-55" dirty="0"/>
              <a:t> </a:t>
            </a:r>
            <a:r>
              <a:rPr dirty="0"/>
              <a:t>is</a:t>
            </a:r>
            <a:r>
              <a:rPr spc="-55" dirty="0"/>
              <a:t> </a:t>
            </a:r>
            <a:r>
              <a:rPr spc="-10" dirty="0"/>
              <a:t>taught </a:t>
            </a:r>
            <a:r>
              <a:rPr dirty="0"/>
              <a:t>within</a:t>
            </a:r>
            <a:r>
              <a:rPr spc="-60" dirty="0"/>
              <a:t> </a:t>
            </a:r>
            <a:r>
              <a:rPr dirty="0"/>
              <a:t>each</a:t>
            </a:r>
            <a:r>
              <a:rPr spc="-55" dirty="0"/>
              <a:t> </a:t>
            </a:r>
            <a:r>
              <a:rPr dirty="0"/>
              <a:t>phase</a:t>
            </a:r>
            <a:r>
              <a:rPr spc="-65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then</a:t>
            </a:r>
            <a:r>
              <a:rPr spc="-50" dirty="0"/>
              <a:t> </a:t>
            </a:r>
            <a:r>
              <a:rPr dirty="0"/>
              <a:t>personalised/built</a:t>
            </a:r>
            <a:r>
              <a:rPr spc="-55" dirty="0"/>
              <a:t> </a:t>
            </a:r>
            <a:r>
              <a:rPr dirty="0"/>
              <a:t>upon</a:t>
            </a:r>
            <a:r>
              <a:rPr spc="-50" dirty="0"/>
              <a:t> </a:t>
            </a:r>
            <a:r>
              <a:rPr dirty="0"/>
              <a:t>each</a:t>
            </a:r>
            <a:r>
              <a:rPr spc="-45" dirty="0"/>
              <a:t> </a:t>
            </a:r>
            <a:r>
              <a:rPr dirty="0"/>
              <a:t>year</a:t>
            </a:r>
            <a:r>
              <a:rPr spc="-45" dirty="0"/>
              <a:t> </a:t>
            </a:r>
            <a:r>
              <a:rPr dirty="0"/>
              <a:t>to</a:t>
            </a:r>
            <a:r>
              <a:rPr spc="-50" dirty="0"/>
              <a:t> </a:t>
            </a:r>
            <a:r>
              <a:rPr spc="-20" dirty="0"/>
              <a:t>suit </a:t>
            </a:r>
            <a:r>
              <a:rPr dirty="0"/>
              <a:t>the</a:t>
            </a:r>
            <a:r>
              <a:rPr spc="-20" dirty="0"/>
              <a:t> </a:t>
            </a:r>
            <a:r>
              <a:rPr dirty="0"/>
              <a:t>individual</a:t>
            </a:r>
            <a:r>
              <a:rPr spc="-15" dirty="0"/>
              <a:t> </a:t>
            </a:r>
            <a:r>
              <a:rPr dirty="0"/>
              <a:t>needs of</a:t>
            </a:r>
            <a:r>
              <a:rPr spc="-20" dirty="0"/>
              <a:t> </a:t>
            </a:r>
            <a:r>
              <a:rPr dirty="0"/>
              <a:t>the</a:t>
            </a:r>
            <a:r>
              <a:rPr spc="-20" dirty="0"/>
              <a:t> </a:t>
            </a:r>
            <a:r>
              <a:rPr spc="-10" dirty="0"/>
              <a:t>class.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16152"/>
            <a:ext cx="196850" cy="673735"/>
          </a:xfrm>
          <a:custGeom>
            <a:avLst/>
            <a:gdLst/>
            <a:ahLst/>
            <a:cxnLst/>
            <a:rect l="l" t="t" r="r" b="b"/>
            <a:pathLst>
              <a:path w="196850" h="673735">
                <a:moveTo>
                  <a:pt x="196596" y="0"/>
                </a:moveTo>
                <a:lnTo>
                  <a:pt x="0" y="0"/>
                </a:lnTo>
                <a:lnTo>
                  <a:pt x="0" y="673608"/>
                </a:lnTo>
                <a:lnTo>
                  <a:pt x="196596" y="673608"/>
                </a:lnTo>
                <a:lnTo>
                  <a:pt x="196596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8224" y="1216152"/>
            <a:ext cx="195580" cy="673735"/>
          </a:xfrm>
          <a:custGeom>
            <a:avLst/>
            <a:gdLst/>
            <a:ahLst/>
            <a:cxnLst/>
            <a:rect l="l" t="t" r="r" b="b"/>
            <a:pathLst>
              <a:path w="195579" h="673735">
                <a:moveTo>
                  <a:pt x="195072" y="0"/>
                </a:moveTo>
                <a:lnTo>
                  <a:pt x="0" y="0"/>
                </a:lnTo>
                <a:lnTo>
                  <a:pt x="0" y="673608"/>
                </a:lnTo>
                <a:lnTo>
                  <a:pt x="195072" y="673608"/>
                </a:lnTo>
                <a:lnTo>
                  <a:pt x="195072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98348" y="598931"/>
            <a:ext cx="11181715" cy="2169160"/>
            <a:chOff x="498348" y="598931"/>
            <a:chExt cx="11181715" cy="2169160"/>
          </a:xfrm>
        </p:grpSpPr>
        <p:sp>
          <p:nvSpPr>
            <p:cNvPr id="5" name="object 5"/>
            <p:cNvSpPr/>
            <p:nvPr/>
          </p:nvSpPr>
          <p:spPr>
            <a:xfrm>
              <a:off x="534924" y="1216151"/>
              <a:ext cx="105410" cy="673735"/>
            </a:xfrm>
            <a:custGeom>
              <a:avLst/>
              <a:gdLst/>
              <a:ahLst/>
              <a:cxnLst/>
              <a:rect l="l" t="t" r="r" b="b"/>
              <a:pathLst>
                <a:path w="105409" h="673735">
                  <a:moveTo>
                    <a:pt x="0" y="673608"/>
                  </a:moveTo>
                  <a:lnTo>
                    <a:pt x="105156" y="673608"/>
                  </a:lnTo>
                  <a:lnTo>
                    <a:pt x="105156" y="0"/>
                  </a:lnTo>
                  <a:lnTo>
                    <a:pt x="0" y="0"/>
                  </a:lnTo>
                  <a:lnTo>
                    <a:pt x="0" y="673608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8348" y="598931"/>
              <a:ext cx="11181588" cy="216865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40080" y="614171"/>
              <a:ext cx="10907395" cy="1894839"/>
            </a:xfrm>
            <a:custGeom>
              <a:avLst/>
              <a:gdLst/>
              <a:ahLst/>
              <a:cxnLst/>
              <a:rect l="l" t="t" r="r" b="b"/>
              <a:pathLst>
                <a:path w="10907395" h="1894839">
                  <a:moveTo>
                    <a:pt x="10907268" y="0"/>
                  </a:moveTo>
                  <a:lnTo>
                    <a:pt x="0" y="0"/>
                  </a:lnTo>
                  <a:lnTo>
                    <a:pt x="0" y="1894331"/>
                  </a:lnTo>
                  <a:lnTo>
                    <a:pt x="10907268" y="1894331"/>
                  </a:lnTo>
                  <a:lnTo>
                    <a:pt x="109072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043939" y="809244"/>
            <a:ext cx="9942830" cy="1417696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90805">
              <a:lnSpc>
                <a:spcPts val="5475"/>
              </a:lnSpc>
              <a:spcBef>
                <a:spcPts val="55"/>
              </a:spcBef>
            </a:pPr>
            <a:r>
              <a:rPr sz="4800" i="1" dirty="0">
                <a:latin typeface="Calibri"/>
                <a:cs typeface="Calibri"/>
              </a:rPr>
              <a:t>Our</a:t>
            </a:r>
            <a:r>
              <a:rPr sz="4800" i="1" spc="-45" dirty="0">
                <a:latin typeface="Calibri"/>
                <a:cs typeface="Calibri"/>
              </a:rPr>
              <a:t> </a:t>
            </a:r>
            <a:r>
              <a:rPr sz="4800" i="1" dirty="0" smtClean="0">
                <a:latin typeface="Calibri"/>
                <a:cs typeface="Calibri"/>
              </a:rPr>
              <a:t>R</a:t>
            </a:r>
            <a:r>
              <a:rPr lang="en-US" sz="4800" i="1" dirty="0" smtClean="0">
                <a:latin typeface="Calibri"/>
                <a:cs typeface="Calibri"/>
              </a:rPr>
              <a:t>S</a:t>
            </a:r>
            <a:r>
              <a:rPr sz="4800" i="1" dirty="0" smtClean="0">
                <a:latin typeface="Calibri"/>
                <a:cs typeface="Calibri"/>
              </a:rPr>
              <a:t>E</a:t>
            </a:r>
            <a:r>
              <a:rPr sz="4800" i="1" spc="-35" dirty="0" smtClean="0">
                <a:latin typeface="Calibri"/>
                <a:cs typeface="Calibri"/>
              </a:rPr>
              <a:t> </a:t>
            </a:r>
            <a:r>
              <a:rPr sz="4800" i="1" spc="-10" dirty="0">
                <a:latin typeface="Calibri"/>
                <a:cs typeface="Calibri"/>
              </a:rPr>
              <a:t>Curriculum</a:t>
            </a:r>
            <a:endParaRPr sz="4800" dirty="0">
              <a:latin typeface="Calibri"/>
              <a:cs typeface="Calibri"/>
            </a:endParaRPr>
          </a:p>
          <a:p>
            <a:pPr marL="90805">
              <a:lnSpc>
                <a:spcPts val="5475"/>
              </a:lnSpc>
            </a:pPr>
            <a:r>
              <a:rPr sz="4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Reception</a:t>
            </a:r>
            <a:endParaRPr sz="4800" dirty="0">
              <a:latin typeface="Calibri"/>
              <a:cs typeface="Calibri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627252" y="2558923"/>
          <a:ext cx="10908664" cy="40684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8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10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74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90"/>
                        </a:lnSpc>
                      </a:pPr>
                      <a:r>
                        <a:rPr sz="18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Spring</a:t>
                      </a:r>
                      <a:r>
                        <a:rPr sz="1800" b="1" u="sng" spc="-4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Education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090"/>
                        </a:lnSpc>
                      </a:pPr>
                      <a:r>
                        <a:rPr sz="18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800" b="1" u="sng" spc="-4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80695" marR="469900" algn="ctr">
                        <a:lnSpc>
                          <a:spcPts val="2320"/>
                        </a:lnSpc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 Education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90"/>
                        </a:lnSpc>
                      </a:pPr>
                      <a:r>
                        <a:rPr sz="18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800" b="1" u="sng" spc="-4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2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Health and</a:t>
                      </a:r>
                      <a:r>
                        <a:rPr sz="1800" b="1" spc="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Well-Being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74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Overarching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Themes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377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95"/>
                        </a:lnSpc>
                      </a:pP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800" spc="-2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2:</a:t>
                      </a:r>
                      <a:r>
                        <a:rPr sz="1800" spc="-3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Love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Others: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Personal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Relationships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347980">
                        <a:lnSpc>
                          <a:spcPts val="2095"/>
                        </a:lnSpc>
                      </a:pP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800" spc="-2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2</a:t>
                      </a:r>
                      <a:r>
                        <a:rPr sz="1800" spc="-2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contd: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49860" marR="142875" indent="234315">
                        <a:lnSpc>
                          <a:spcPct val="10720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Love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Others: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Keeping</a:t>
                      </a:r>
                      <a:r>
                        <a:rPr sz="18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Safe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ts val="2095"/>
                        </a:lnSpc>
                      </a:pP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800" spc="-3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1:</a:t>
                      </a:r>
                      <a:r>
                        <a:rPr sz="1800" spc="-3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Loved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God: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21055" marR="196850" indent="-612775">
                        <a:lnSpc>
                          <a:spcPct val="1072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Me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Body,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Health,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Emotional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Well-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Being,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Cycles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515"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09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1.Role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Model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1)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09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1.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Safe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Inside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Out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09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1.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Am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Me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0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Who’s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Who?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1)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Heads,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Shoulders,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Knees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Toes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37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3.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You’ve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Got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Friend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in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Me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2.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Body,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Rules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7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96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6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6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3.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Ready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Teddy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37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97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4.Forever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Friends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2)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3.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Feeling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Poorly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(Unit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4.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Like,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You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Like,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We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All</a:t>
                      </a:r>
                      <a:r>
                        <a:rPr sz="1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Like!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37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64"/>
                        </a:lnSpc>
                      </a:pPr>
                      <a:r>
                        <a:rPr sz="1800" spc="-2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64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5.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Feelings,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Bad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Feelings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0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4.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who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Help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Us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7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6.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Let’s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Get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Real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25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64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964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7.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Growing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Up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4)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43939" y="489204"/>
            <a:ext cx="9942830" cy="1417696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90805">
              <a:lnSpc>
                <a:spcPts val="5470"/>
              </a:lnSpc>
              <a:spcBef>
                <a:spcPts val="55"/>
              </a:spcBef>
            </a:pPr>
            <a:r>
              <a:rPr sz="4800" i="1" dirty="0">
                <a:latin typeface="Calibri"/>
                <a:cs typeface="Calibri"/>
              </a:rPr>
              <a:t>Our</a:t>
            </a:r>
            <a:r>
              <a:rPr sz="4800" i="1" spc="-55" dirty="0">
                <a:latin typeface="Calibri"/>
                <a:cs typeface="Calibri"/>
              </a:rPr>
              <a:t> </a:t>
            </a:r>
            <a:r>
              <a:rPr sz="4800" i="1" dirty="0" smtClean="0">
                <a:latin typeface="Calibri"/>
                <a:cs typeface="Calibri"/>
              </a:rPr>
              <a:t>R</a:t>
            </a:r>
            <a:r>
              <a:rPr lang="en-US" sz="4800" i="1" dirty="0" smtClean="0">
                <a:latin typeface="Calibri"/>
                <a:cs typeface="Calibri"/>
              </a:rPr>
              <a:t>S</a:t>
            </a:r>
            <a:r>
              <a:rPr sz="4800" i="1" dirty="0" smtClean="0">
                <a:latin typeface="Calibri"/>
                <a:cs typeface="Calibri"/>
              </a:rPr>
              <a:t>E</a:t>
            </a:r>
            <a:r>
              <a:rPr sz="4800" i="1" spc="-60" dirty="0" smtClean="0">
                <a:latin typeface="Calibri"/>
                <a:cs typeface="Calibri"/>
              </a:rPr>
              <a:t> </a:t>
            </a:r>
            <a:r>
              <a:rPr sz="4800" i="1" spc="-10" dirty="0">
                <a:latin typeface="Calibri"/>
                <a:cs typeface="Calibri"/>
              </a:rPr>
              <a:t>Curriculum</a:t>
            </a:r>
            <a:endParaRPr sz="4800" dirty="0">
              <a:latin typeface="Calibri"/>
              <a:cs typeface="Calibri"/>
            </a:endParaRPr>
          </a:p>
          <a:p>
            <a:pPr marL="90805">
              <a:lnSpc>
                <a:spcPts val="5470"/>
              </a:lnSpc>
            </a:pPr>
            <a:r>
              <a:rPr sz="4800" u="sng" spc="-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Year</a:t>
            </a:r>
            <a:r>
              <a:rPr sz="4800" u="sng" spc="-10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4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</a:t>
            </a:r>
            <a:r>
              <a:rPr sz="4800" u="sng" spc="-9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4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sz="4800" u="sng" spc="-10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4800" u="sng" spc="-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</a:t>
            </a:r>
            <a:endParaRPr sz="4800" dirty="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35901" y="2165985"/>
          <a:ext cx="10907393" cy="45021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8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9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10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74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95"/>
                        </a:lnSpc>
                      </a:pPr>
                      <a:r>
                        <a:rPr sz="18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Spring</a:t>
                      </a:r>
                      <a:r>
                        <a:rPr sz="1800" b="1" u="sng" spc="-4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Education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095"/>
                        </a:lnSpc>
                      </a:pPr>
                      <a:r>
                        <a:rPr sz="18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800" b="1" u="sng" spc="-4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Education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095"/>
                        </a:lnSpc>
                      </a:pPr>
                      <a:r>
                        <a:rPr sz="18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800" b="1" u="sng" spc="-4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2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Health and</a:t>
                      </a:r>
                      <a:r>
                        <a:rPr sz="1800" b="1" spc="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Well-Being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6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Overarching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Themes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377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95"/>
                        </a:lnSpc>
                      </a:pP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800" spc="-5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2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75565" marR="68580" algn="ctr">
                        <a:lnSpc>
                          <a:spcPct val="10720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Love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Others: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Personal Relationships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347980">
                        <a:lnSpc>
                          <a:spcPts val="2095"/>
                        </a:lnSpc>
                      </a:pP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800" spc="-2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2</a:t>
                      </a:r>
                      <a:r>
                        <a:rPr sz="1800" spc="-2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contd: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49860" marR="142875" indent="234315">
                        <a:lnSpc>
                          <a:spcPct val="10720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Love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Others:</a:t>
                      </a:r>
                      <a:r>
                        <a:rPr sz="1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Keeping</a:t>
                      </a:r>
                      <a:r>
                        <a:rPr sz="18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Safe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ts val="2095"/>
                        </a:lnSpc>
                      </a:pP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800" spc="-3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1:</a:t>
                      </a:r>
                      <a:r>
                        <a:rPr sz="1800" spc="-3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Loved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God: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21055" marR="197485" indent="-612775">
                        <a:lnSpc>
                          <a:spcPct val="1072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Me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Body,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Health,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Emotional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Well-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Being,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Cycles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381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632460" indent="-176530">
                        <a:lnSpc>
                          <a:spcPts val="2095"/>
                        </a:lnSpc>
                        <a:buSzPct val="80555"/>
                        <a:buAutoNum type="arabicPeriod"/>
                        <a:tabLst>
                          <a:tab pos="63246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God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Loves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You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1)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72085" indent="-172085" algn="ctr">
                        <a:lnSpc>
                          <a:spcPct val="100000"/>
                        </a:lnSpc>
                        <a:spcBef>
                          <a:spcPts val="155"/>
                        </a:spcBef>
                        <a:buSzPct val="80555"/>
                        <a:buAutoNum type="arabicPeriod"/>
                        <a:tabLst>
                          <a:tab pos="172085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Special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55575" indent="-155575" algn="ctr">
                        <a:lnSpc>
                          <a:spcPct val="100000"/>
                        </a:lnSpc>
                        <a:spcBef>
                          <a:spcPts val="160"/>
                        </a:spcBef>
                        <a:buSzPct val="80555"/>
                        <a:buAutoNum type="arabicPeriod"/>
                        <a:tabLst>
                          <a:tab pos="155575" algn="l"/>
                        </a:tabLst>
                      </a:pPr>
                      <a:r>
                        <a:rPr sz="1800" spc="-25" dirty="0">
                          <a:latin typeface="Calibri"/>
                          <a:cs typeface="Calibri"/>
                        </a:rPr>
                        <a:t>Treat</a:t>
                      </a:r>
                      <a:r>
                        <a:rPr sz="18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Others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Well…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4…And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Say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Sorry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indent="-176530">
                        <a:lnSpc>
                          <a:spcPts val="2095"/>
                        </a:lnSpc>
                        <a:buSzPct val="94444"/>
                        <a:buAutoNum type="arabicPeriod"/>
                        <a:tabLst>
                          <a:tab pos="34290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Safe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98755" marR="178435" indent="-12700">
                        <a:lnSpc>
                          <a:spcPct val="107200"/>
                        </a:lnSpc>
                        <a:buSzPct val="94444"/>
                        <a:buAutoNum type="arabicPeriod"/>
                        <a:tabLst>
                          <a:tab pos="198755" algn="l"/>
                          <a:tab pos="410209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	Good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Secrets</a:t>
                      </a:r>
                      <a:r>
                        <a:rPr sz="1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Bad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Secrets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4)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76250" indent="-224154">
                        <a:lnSpc>
                          <a:spcPct val="100000"/>
                        </a:lnSpc>
                        <a:spcBef>
                          <a:spcPts val="145"/>
                        </a:spcBef>
                        <a:buSzPct val="94444"/>
                        <a:buAutoNum type="arabicPeriod"/>
                        <a:tabLst>
                          <a:tab pos="47625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Physical</a:t>
                      </a:r>
                      <a:r>
                        <a:rPr sz="18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Contact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7639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06070" indent="-224790">
                        <a:lnSpc>
                          <a:spcPct val="100000"/>
                        </a:lnSpc>
                        <a:spcBef>
                          <a:spcPts val="145"/>
                        </a:spcBef>
                        <a:buSzPct val="94444"/>
                        <a:buAutoNum type="arabicPeriod" startAt="4"/>
                        <a:tabLst>
                          <a:tab pos="30607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Harmful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Substances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76390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349885" marR="173355" indent="-176530">
                        <a:lnSpc>
                          <a:spcPct val="106700"/>
                        </a:lnSpc>
                        <a:spcBef>
                          <a:spcPts val="10"/>
                        </a:spcBef>
                        <a:buSzPct val="94444"/>
                        <a:buAutoNum type="arabicPeriod" startAt="5"/>
                        <a:tabLst>
                          <a:tab pos="763905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Can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you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Help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Me? 	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4)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1572895">
                        <a:lnSpc>
                          <a:spcPts val="2095"/>
                        </a:lnSpc>
                      </a:pPr>
                      <a:r>
                        <a:rPr sz="1800" spc="-20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57721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1.I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am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Unique (Me)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2)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937260" indent="-224154">
                        <a:lnSpc>
                          <a:spcPct val="100000"/>
                        </a:lnSpc>
                        <a:spcBef>
                          <a:spcPts val="160"/>
                        </a:spcBef>
                        <a:buAutoNum type="arabicPeriod" startAt="2"/>
                        <a:tabLst>
                          <a:tab pos="93726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Girls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Boys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2)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718185" indent="-186055">
                        <a:lnSpc>
                          <a:spcPct val="100000"/>
                        </a:lnSpc>
                        <a:spcBef>
                          <a:spcPts val="140"/>
                        </a:spcBef>
                        <a:buAutoNum type="arabicPeriod" startAt="2"/>
                        <a:tabLst>
                          <a:tab pos="718185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Clean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Healthy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2)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415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00"/>
                        </a:lnSpc>
                      </a:pPr>
                      <a:r>
                        <a:rPr sz="1800" spc="-20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2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173355" indent="-172085" algn="ctr">
                        <a:lnSpc>
                          <a:spcPct val="100000"/>
                        </a:lnSpc>
                        <a:spcBef>
                          <a:spcPts val="155"/>
                        </a:spcBef>
                        <a:buSzPct val="91666"/>
                        <a:buAutoNum type="arabicPeriod"/>
                        <a:tabLst>
                          <a:tab pos="173355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Feelings,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Likes,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Dislikes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80695" indent="-224790">
                        <a:lnSpc>
                          <a:spcPct val="100000"/>
                        </a:lnSpc>
                        <a:spcBef>
                          <a:spcPts val="155"/>
                        </a:spcBef>
                        <a:buSzPct val="91666"/>
                        <a:buAutoNum type="arabicPeriod"/>
                        <a:tabLst>
                          <a:tab pos="480695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Feelings,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Inside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Out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518159" indent="-224154">
                        <a:lnSpc>
                          <a:spcPct val="100000"/>
                        </a:lnSpc>
                        <a:spcBef>
                          <a:spcPts val="145"/>
                        </a:spcBef>
                        <a:buSzPct val="91666"/>
                        <a:buAutoNum type="arabicPeriod"/>
                        <a:tabLst>
                          <a:tab pos="518159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Super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Susie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Gets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Angry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 3)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803275" indent="-171450">
                        <a:lnSpc>
                          <a:spcPct val="100000"/>
                        </a:lnSpc>
                        <a:spcBef>
                          <a:spcPts val="160"/>
                        </a:spcBef>
                        <a:buSzPct val="91666"/>
                        <a:buAutoNum type="arabicPeriod"/>
                        <a:tabLst>
                          <a:tab pos="803275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Cycle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580122"/>
              </p:ext>
            </p:extLst>
          </p:nvPr>
        </p:nvGraphicFramePr>
        <p:xfrm>
          <a:off x="593699" y="220725"/>
          <a:ext cx="10991213" cy="6506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45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94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5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14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4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538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5B9BD4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91440">
                        <a:lnSpc>
                          <a:spcPts val="5470"/>
                        </a:lnSpc>
                        <a:spcBef>
                          <a:spcPts val="45"/>
                        </a:spcBef>
                      </a:pPr>
                      <a:r>
                        <a:rPr sz="4800" i="1" dirty="0">
                          <a:latin typeface="Calibri"/>
                          <a:cs typeface="Calibri"/>
                        </a:rPr>
                        <a:t>Our</a:t>
                      </a:r>
                      <a:r>
                        <a:rPr sz="4800" i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4800" i="1" dirty="0" smtClean="0">
                          <a:latin typeface="Calibri"/>
                          <a:cs typeface="Calibri"/>
                        </a:rPr>
                        <a:t>R</a:t>
                      </a:r>
                      <a:r>
                        <a:rPr lang="en-US" sz="4800" i="1" dirty="0" smtClean="0">
                          <a:latin typeface="Calibri"/>
                          <a:cs typeface="Calibri"/>
                        </a:rPr>
                        <a:t>S</a:t>
                      </a:r>
                      <a:r>
                        <a:rPr sz="4800" i="1" dirty="0" smtClean="0">
                          <a:latin typeface="Calibri"/>
                          <a:cs typeface="Calibri"/>
                        </a:rPr>
                        <a:t>E</a:t>
                      </a:r>
                      <a:r>
                        <a:rPr sz="4800" i="1" spc="-4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4800" i="1" spc="-10" dirty="0">
                          <a:latin typeface="Calibri"/>
                          <a:cs typeface="Calibri"/>
                        </a:rPr>
                        <a:t>Curriculum</a:t>
                      </a:r>
                      <a:endParaRPr sz="4800" dirty="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ts val="5470"/>
                        </a:lnSpc>
                      </a:pPr>
                      <a:r>
                        <a:rPr sz="4800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Year</a:t>
                      </a:r>
                      <a:r>
                        <a:rPr sz="4800" u="sng" spc="-10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4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</a:t>
                      </a:r>
                      <a:r>
                        <a:rPr sz="4800" u="sng" spc="-1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4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4800" u="sng" spc="-10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4800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4</a:t>
                      </a:r>
                      <a:endParaRPr sz="4800" dirty="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12700">
                      <a:solidFill>
                        <a:srgbClr val="5B9BD4"/>
                      </a:solidFill>
                      <a:prstDash val="solid"/>
                    </a:lnL>
                    <a:lnR w="12700">
                      <a:solidFill>
                        <a:srgbClr val="5B9BD4"/>
                      </a:solidFill>
                      <a:prstDash val="solid"/>
                    </a:lnR>
                    <a:lnT w="12700">
                      <a:solidFill>
                        <a:srgbClr val="5B9BD4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5B9BD4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105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60"/>
                        </a:lnSpc>
                      </a:pPr>
                      <a:r>
                        <a:rPr sz="16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Spring</a:t>
                      </a:r>
                      <a:r>
                        <a:rPr sz="1600" b="1" u="sng" spc="-45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Education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860"/>
                        </a:lnSpc>
                      </a:pPr>
                      <a:r>
                        <a:rPr sz="16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6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1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Education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1860"/>
                        </a:lnSpc>
                      </a:pPr>
                      <a:r>
                        <a:rPr sz="16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6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2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Health</a:t>
                      </a:r>
                      <a:r>
                        <a:rPr sz="16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Well-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Being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055">
                <a:tc gridSpan="2">
                  <a:txBody>
                    <a:bodyPr/>
                    <a:lstStyle/>
                    <a:p>
                      <a:pPr marL="560705" marR="374650" indent="-180340">
                        <a:lnSpc>
                          <a:spcPct val="107500"/>
                        </a:lnSpc>
                        <a:spcBef>
                          <a:spcPts val="1019"/>
                        </a:spcBef>
                      </a:pPr>
                      <a:r>
                        <a:rPr sz="16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Overarching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Themes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860"/>
                        </a:lnSpc>
                      </a:pP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600" spc="-4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2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193675" marR="186055" algn="ctr">
                        <a:lnSpc>
                          <a:spcPct val="106900"/>
                        </a:lnSpc>
                        <a:spcBef>
                          <a:spcPts val="10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Love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Others: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Personal Relationships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860"/>
                        </a:lnSpc>
                      </a:pP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600" spc="-4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2</a:t>
                      </a:r>
                      <a:r>
                        <a:rPr sz="1600" spc="-3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contd: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10820" marR="201930" algn="ctr">
                        <a:lnSpc>
                          <a:spcPct val="106900"/>
                        </a:lnSpc>
                        <a:spcBef>
                          <a:spcPts val="10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Love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Others: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Keeping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Safe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52400">
                        <a:lnSpc>
                          <a:spcPts val="1860"/>
                        </a:lnSpc>
                      </a:pP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600" spc="-4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1:</a:t>
                      </a:r>
                      <a:r>
                        <a:rPr sz="1600" spc="-3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Loved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God: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Me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1447800" marR="62230" indent="-1375410">
                        <a:lnSpc>
                          <a:spcPct val="106900"/>
                        </a:lnSpc>
                        <a:spcBef>
                          <a:spcPts val="1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Body,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Health,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Emotional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Well-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Being,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Cycles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5445">
                <a:tc rowSpan="2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3">
                  <a:txBody>
                    <a:bodyPr/>
                    <a:lstStyle/>
                    <a:p>
                      <a:pPr marL="221615" indent="-157480">
                        <a:lnSpc>
                          <a:spcPts val="1860"/>
                        </a:lnSpc>
                        <a:buSzPct val="93750"/>
                        <a:buAutoNum type="arabicPeriod"/>
                        <a:tabLst>
                          <a:tab pos="22161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Friends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Family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Others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(Unit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spc="-25" dirty="0">
                          <a:latin typeface="Calibri"/>
                          <a:cs typeface="Calibri"/>
                        </a:rPr>
                        <a:t>2)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335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SzPct val="93750"/>
                        <a:buAutoNum type="arabicPeriod" startAt="2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When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Things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Feel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Bad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2)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22250" indent="-157480">
                        <a:lnSpc>
                          <a:spcPts val="1860"/>
                        </a:lnSpc>
                        <a:buSzPct val="93750"/>
                        <a:buAutoNum type="arabicPeriod"/>
                        <a:tabLst>
                          <a:tab pos="22225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Sharing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Online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3)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40"/>
                        </a:spcBef>
                        <a:buSzPct val="93750"/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Chatting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Online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3)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22250" indent="-157480">
                        <a:lnSpc>
                          <a:spcPct val="100000"/>
                        </a:lnSpc>
                        <a:spcBef>
                          <a:spcPts val="135"/>
                        </a:spcBef>
                        <a:buSzPct val="93750"/>
                        <a:buAutoNum type="arabicPeriod"/>
                        <a:tabLst>
                          <a:tab pos="22225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Physical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Contact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4)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9215" marR="142875" indent="198755">
                        <a:lnSpc>
                          <a:spcPct val="106900"/>
                        </a:lnSpc>
                        <a:buSzPct val="93750"/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Drugs,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Alcohol,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Tobacco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4)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SzPct val="93750"/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First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Aid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Heroes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4)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9215">
                        <a:lnSpc>
                          <a:spcPts val="1860"/>
                        </a:lnSpc>
                      </a:pPr>
                      <a:r>
                        <a:rPr sz="1600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u="sng" spc="-6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40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We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Don’t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Have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Be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Same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2)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22250" indent="-16700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/>
                        <a:tabLst>
                          <a:tab pos="22225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Respecting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Our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Bodies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2)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Am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Feeling?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3)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0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Am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Looking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At?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3)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Am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Thankful!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3)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140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69215">
                        <a:lnSpc>
                          <a:spcPts val="1864"/>
                        </a:lnSpc>
                      </a:pPr>
                      <a:r>
                        <a:rPr sz="1600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u="sng" spc="-5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4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08915" indent="-157480">
                        <a:lnSpc>
                          <a:spcPct val="100000"/>
                        </a:lnSpc>
                        <a:spcBef>
                          <a:spcPts val="145"/>
                        </a:spcBef>
                        <a:buSzPct val="93750"/>
                        <a:buAutoNum type="arabicPeriod"/>
                        <a:tabLst>
                          <a:tab pos="20891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Puberty?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19710" indent="-157480">
                        <a:lnSpc>
                          <a:spcPct val="100000"/>
                        </a:lnSpc>
                        <a:spcBef>
                          <a:spcPts val="130"/>
                        </a:spcBef>
                        <a:buSzPct val="93750"/>
                        <a:buAutoNum type="arabicPeriod"/>
                        <a:tabLst>
                          <a:tab pos="21971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Changing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Bodies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SzPct val="93750"/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Cycles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966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169596"/>
              </p:ext>
            </p:extLst>
          </p:nvPr>
        </p:nvGraphicFramePr>
        <p:xfrm>
          <a:off x="593699" y="220725"/>
          <a:ext cx="10991212" cy="65189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45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23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66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14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4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4071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5B9BD4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91440">
                        <a:lnSpc>
                          <a:spcPts val="5470"/>
                        </a:lnSpc>
                        <a:spcBef>
                          <a:spcPts val="45"/>
                        </a:spcBef>
                      </a:pPr>
                      <a:r>
                        <a:rPr sz="4800" i="1" dirty="0">
                          <a:latin typeface="Calibri"/>
                          <a:cs typeface="Calibri"/>
                        </a:rPr>
                        <a:t>Our</a:t>
                      </a:r>
                      <a:r>
                        <a:rPr sz="4800" i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4800" i="1" dirty="0" smtClean="0">
                          <a:latin typeface="Calibri"/>
                          <a:cs typeface="Calibri"/>
                        </a:rPr>
                        <a:t>R</a:t>
                      </a:r>
                      <a:r>
                        <a:rPr lang="en-US" sz="4800" i="1" dirty="0" smtClean="0">
                          <a:latin typeface="Calibri"/>
                          <a:cs typeface="Calibri"/>
                        </a:rPr>
                        <a:t>S</a:t>
                      </a:r>
                      <a:r>
                        <a:rPr sz="4800" i="1" dirty="0" smtClean="0">
                          <a:latin typeface="Calibri"/>
                          <a:cs typeface="Calibri"/>
                        </a:rPr>
                        <a:t>E</a:t>
                      </a:r>
                      <a:r>
                        <a:rPr sz="4800" i="1" spc="-4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4800" i="1" spc="-10" dirty="0">
                          <a:latin typeface="Calibri"/>
                          <a:cs typeface="Calibri"/>
                        </a:rPr>
                        <a:t>Curriculum</a:t>
                      </a:r>
                      <a:endParaRPr sz="4800" dirty="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ts val="5460"/>
                        </a:lnSpc>
                      </a:pPr>
                      <a:r>
                        <a:rPr sz="4800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Year</a:t>
                      </a:r>
                      <a:r>
                        <a:rPr sz="4800" u="sng" spc="-14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4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5</a:t>
                      </a:r>
                      <a:r>
                        <a:rPr sz="4800" u="sng" spc="-13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4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4800" u="sng" spc="-14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4800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Year</a:t>
                      </a:r>
                      <a:r>
                        <a:rPr sz="4800" u="sng" spc="-14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4800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6</a:t>
                      </a:r>
                      <a:endParaRPr sz="4800" dirty="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12700">
                      <a:solidFill>
                        <a:srgbClr val="5B9BD4"/>
                      </a:solidFill>
                      <a:prstDash val="solid"/>
                    </a:lnL>
                    <a:lnR w="12700">
                      <a:solidFill>
                        <a:srgbClr val="5B9BD4"/>
                      </a:solidFill>
                      <a:prstDash val="solid"/>
                    </a:lnR>
                    <a:lnT w="12700">
                      <a:solidFill>
                        <a:srgbClr val="5B9BD4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5B9BD4"/>
                      </a:solidFill>
                      <a:prstDash val="solid"/>
                    </a:lnL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105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60"/>
                        </a:lnSpc>
                      </a:pPr>
                      <a:r>
                        <a:rPr sz="16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Spring</a:t>
                      </a:r>
                      <a:r>
                        <a:rPr sz="1600" b="1" u="sng" spc="-45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Education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60"/>
                        </a:lnSpc>
                      </a:pPr>
                      <a:r>
                        <a:rPr sz="16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6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1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Education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1860"/>
                        </a:lnSpc>
                      </a:pPr>
                      <a:r>
                        <a:rPr sz="1600" b="1" u="sng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600" b="1" u="sng" spc="-50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alibri"/>
                          <a:cs typeface="Calibri"/>
                        </a:rPr>
                        <a:t> 2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Health</a:t>
                      </a:r>
                      <a:r>
                        <a:rPr sz="16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Well-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Being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055">
                <a:tc gridSpan="2">
                  <a:txBody>
                    <a:bodyPr/>
                    <a:lstStyle/>
                    <a:p>
                      <a:pPr marL="560705" marR="374650" indent="-180340">
                        <a:lnSpc>
                          <a:spcPct val="107500"/>
                        </a:lnSpc>
                        <a:spcBef>
                          <a:spcPts val="1019"/>
                        </a:spcBef>
                      </a:pPr>
                      <a:r>
                        <a:rPr sz="16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Overarching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Themes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60"/>
                        </a:lnSpc>
                      </a:pP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600" spc="-6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2: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57810" marR="250190" algn="ctr">
                        <a:lnSpc>
                          <a:spcPct val="107000"/>
                        </a:lnSpc>
                        <a:spcBef>
                          <a:spcPts val="10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Love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Others: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Personal Relationships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860"/>
                        </a:lnSpc>
                      </a:pP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600" spc="-4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2</a:t>
                      </a:r>
                      <a:r>
                        <a:rPr sz="1600" spc="-3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contd: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146050" marR="137795" algn="ctr">
                        <a:lnSpc>
                          <a:spcPct val="107000"/>
                        </a:lnSpc>
                        <a:spcBef>
                          <a:spcPts val="10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Love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Others: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Keeping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Safe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52400">
                        <a:lnSpc>
                          <a:spcPts val="1860"/>
                        </a:lnSpc>
                      </a:pP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Module</a:t>
                      </a:r>
                      <a:r>
                        <a:rPr sz="1600" spc="-4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1:</a:t>
                      </a:r>
                      <a:r>
                        <a:rPr sz="1600" spc="-3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Created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Loved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God: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Me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1447800" marR="62230" indent="-1375410">
                        <a:lnSpc>
                          <a:spcPct val="107000"/>
                        </a:lnSpc>
                        <a:spcBef>
                          <a:spcPts val="1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Body,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My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Health,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Emotional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Well-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Being,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Cycles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5445">
                <a:tc rowSpan="2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267335" indent="-198755">
                        <a:lnSpc>
                          <a:spcPts val="1860"/>
                        </a:lnSpc>
                        <a:buAutoNum type="arabicPeriod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God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Calling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You?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1)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68580" marR="344170" indent="198755">
                        <a:lnSpc>
                          <a:spcPct val="106900"/>
                        </a:lnSpc>
                        <a:spcBef>
                          <a:spcPts val="15"/>
                        </a:spcBef>
                        <a:buAutoNum type="arabicPeriod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Under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Pressure: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You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Want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A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Piece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Cake?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2)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4.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Self-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Talk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2)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67335" indent="-198755">
                        <a:lnSpc>
                          <a:spcPts val="1860"/>
                        </a:lnSpc>
                        <a:buAutoNum type="arabicPeriod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Sharing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Isn’t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Always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Caring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3)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335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 startAt="2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Cyberbullying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3)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8580" marR="269240" indent="198755">
                        <a:lnSpc>
                          <a:spcPct val="106900"/>
                        </a:lnSpc>
                        <a:buAutoNum type="arabicPeriod" startAt="2"/>
                        <a:tabLst>
                          <a:tab pos="267335" algn="l"/>
                        </a:tabLst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Types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Abuse</a:t>
                      </a:r>
                      <a:r>
                        <a:rPr sz="16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(Unit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4)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335" indent="-198755">
                        <a:lnSpc>
                          <a:spcPct val="100000"/>
                        </a:lnSpc>
                        <a:spcBef>
                          <a:spcPts val="130"/>
                        </a:spcBef>
                        <a:buAutoNum type="arabicPeriod" startAt="2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Impacted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Lifestyles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4)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8580" marR="183515" indent="198755">
                        <a:lnSpc>
                          <a:spcPct val="106900"/>
                        </a:lnSpc>
                        <a:buAutoNum type="arabicPeriod" startAt="5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Making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Choices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(Unit</a:t>
                      </a:r>
                      <a:r>
                        <a:rPr sz="16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4)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335" indent="-198755">
                        <a:lnSpc>
                          <a:spcPct val="100000"/>
                        </a:lnSpc>
                        <a:spcBef>
                          <a:spcPts val="130"/>
                        </a:spcBef>
                        <a:buAutoNum type="arabicPeriod" startAt="5"/>
                        <a:tabLst>
                          <a:tab pos="267335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Giving</a:t>
                      </a:r>
                      <a:r>
                        <a:rPr sz="16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Assistance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(Unit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600" spc="-25" dirty="0">
                          <a:latin typeface="Calibri"/>
                          <a:cs typeface="Calibri"/>
                        </a:rPr>
                        <a:t>4)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9215">
                        <a:lnSpc>
                          <a:spcPts val="1860"/>
                        </a:lnSpc>
                      </a:pPr>
                      <a:r>
                        <a:rPr sz="1600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u="sng" spc="-5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5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45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Gifts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Talents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Girls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Bodies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0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Boys</a:t>
                      </a:r>
                      <a:r>
                        <a:rPr sz="16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Bodies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0"/>
                        </a:spcBef>
                        <a:buAutoNum type="arabicPeriod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Spots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Sleep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14195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9215">
                        <a:lnSpc>
                          <a:spcPts val="1864"/>
                        </a:lnSpc>
                      </a:pPr>
                      <a:r>
                        <a:rPr sz="1600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u="sng" spc="-6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6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40"/>
                        </a:spcBef>
                        <a:buAutoNum type="arabicPeriod" startAt="5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Body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Image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 startAt="5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Peculiar</a:t>
                      </a:r>
                      <a:r>
                        <a:rPr sz="16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Feelings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0"/>
                        </a:spcBef>
                        <a:buAutoNum type="arabicPeriod" startAt="5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Emotional</a:t>
                      </a:r>
                      <a:r>
                        <a:rPr sz="16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Changes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 startAt="5"/>
                        <a:tabLst>
                          <a:tab pos="267970" algn="l"/>
                        </a:tabLst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Making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Babies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(Part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20" dirty="0">
                          <a:latin typeface="Calibri"/>
                          <a:cs typeface="Calibri"/>
                        </a:rPr>
                        <a:t>one)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  <a:p>
                      <a:pPr marL="267970" indent="-198755">
                        <a:lnSpc>
                          <a:spcPct val="100000"/>
                        </a:lnSpc>
                        <a:spcBef>
                          <a:spcPts val="135"/>
                        </a:spcBef>
                        <a:buAutoNum type="arabicPeriod" startAt="5"/>
                        <a:tabLst>
                          <a:tab pos="267970" algn="l"/>
                        </a:tabLst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Menstruation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9"/>
            <a:ext cx="12191999" cy="684275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759"/>
            <a:ext cx="10515600" cy="1324610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25717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025"/>
              </a:spcBef>
            </a:pPr>
            <a:r>
              <a:rPr sz="4400" b="1" dirty="0">
                <a:latin typeface="Calibri"/>
                <a:cs typeface="Calibri"/>
              </a:rPr>
              <a:t>Key</a:t>
            </a:r>
            <a:r>
              <a:rPr sz="4400" b="1" spc="-130" dirty="0">
                <a:latin typeface="Calibri"/>
                <a:cs typeface="Calibri"/>
              </a:rPr>
              <a:t> </a:t>
            </a:r>
            <a:r>
              <a:rPr sz="4400" b="1" dirty="0">
                <a:latin typeface="Calibri"/>
                <a:cs typeface="Calibri"/>
              </a:rPr>
              <a:t>Decisions:</a:t>
            </a:r>
            <a:r>
              <a:rPr sz="4400" b="1" spc="-160" dirty="0">
                <a:latin typeface="Calibri"/>
                <a:cs typeface="Calibri"/>
              </a:rPr>
              <a:t> </a:t>
            </a:r>
            <a:r>
              <a:rPr sz="4400" b="1" dirty="0">
                <a:latin typeface="Calibri"/>
                <a:cs typeface="Calibri"/>
              </a:rPr>
              <a:t>Consistent</a:t>
            </a:r>
            <a:r>
              <a:rPr sz="4400" b="1" spc="-145" dirty="0">
                <a:latin typeface="Calibri"/>
                <a:cs typeface="Calibri"/>
              </a:rPr>
              <a:t> </a:t>
            </a:r>
            <a:r>
              <a:rPr sz="4400" b="1" spc="-10" dirty="0">
                <a:latin typeface="Calibri"/>
                <a:cs typeface="Calibri"/>
              </a:rPr>
              <a:t>Vocabulary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38200" y="1825751"/>
            <a:ext cx="10515600" cy="4351020"/>
          </a:xfrm>
          <a:custGeom>
            <a:avLst/>
            <a:gdLst/>
            <a:ahLst/>
            <a:cxnLst/>
            <a:rect l="l" t="t" r="r" b="b"/>
            <a:pathLst>
              <a:path w="10515600" h="4351020">
                <a:moveTo>
                  <a:pt x="0" y="4351020"/>
                </a:moveTo>
                <a:lnTo>
                  <a:pt x="10515600" y="4351020"/>
                </a:lnTo>
                <a:lnTo>
                  <a:pt x="10515600" y="0"/>
                </a:lnTo>
                <a:lnTo>
                  <a:pt x="0" y="0"/>
                </a:lnTo>
                <a:lnTo>
                  <a:pt x="0" y="4351020"/>
                </a:lnTo>
                <a:close/>
              </a:path>
            </a:pathLst>
          </a:custGeom>
          <a:ln w="121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6939" y="1746250"/>
            <a:ext cx="10349865" cy="4356100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12700" marR="56515">
              <a:lnSpc>
                <a:spcPct val="70100"/>
              </a:lnSpc>
              <a:spcBef>
                <a:spcPts val="960"/>
              </a:spcBef>
              <a:tabLst>
                <a:tab pos="2561590" algn="l"/>
              </a:tabLst>
            </a:pPr>
            <a:r>
              <a:rPr sz="2400" dirty="0">
                <a:latin typeface="Calibri"/>
                <a:cs typeface="Calibri"/>
              </a:rPr>
              <a:t>As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recommended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Diocese,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 smtClean="0">
                <a:latin typeface="Calibri"/>
                <a:cs typeface="Calibri"/>
              </a:rPr>
              <a:t>use</a:t>
            </a:r>
            <a:r>
              <a:rPr sz="2400" spc="-35" dirty="0" smtClean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scientific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terms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below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describe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genitalia.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 smtClean="0">
                <a:latin typeface="Calibri"/>
                <a:cs typeface="Calibri"/>
              </a:rPr>
              <a:t>Thes</a:t>
            </a:r>
            <a:r>
              <a:rPr lang="en-US" sz="2400" spc="-10" dirty="0" smtClean="0">
                <a:latin typeface="Calibri"/>
                <a:cs typeface="Calibri"/>
              </a:rPr>
              <a:t>e </a:t>
            </a:r>
            <a:r>
              <a:rPr sz="2400" dirty="0" smtClean="0">
                <a:latin typeface="Calibri"/>
                <a:cs typeface="Calibri"/>
              </a:rPr>
              <a:t>terms</a:t>
            </a:r>
            <a:r>
              <a:rPr sz="2400" spc="-50" dirty="0" smtClean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introduced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Key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Stage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used </a:t>
            </a:r>
            <a:r>
              <a:rPr sz="2400" dirty="0">
                <a:latin typeface="Calibri"/>
                <a:cs typeface="Calibri"/>
              </a:rPr>
              <a:t>throughout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school.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dirty="0">
                <a:latin typeface="Calibri"/>
                <a:cs typeface="Calibri"/>
              </a:rPr>
              <a:t>The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terms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penis,</a:t>
            </a:r>
            <a:r>
              <a:rPr sz="2400" i="1" spc="-45" dirty="0">
                <a:latin typeface="Calibri"/>
                <a:cs typeface="Calibri"/>
              </a:rPr>
              <a:t> </a:t>
            </a:r>
            <a:r>
              <a:rPr sz="2400" i="1" spc="-10" dirty="0">
                <a:latin typeface="Calibri"/>
                <a:cs typeface="Calibri"/>
              </a:rPr>
              <a:t>testicles,</a:t>
            </a:r>
            <a:r>
              <a:rPr sz="2400" i="1" spc="-6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vagina</a:t>
            </a:r>
            <a:r>
              <a:rPr sz="2400" i="1" spc="-3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and</a:t>
            </a:r>
            <a:r>
              <a:rPr sz="2400" i="1" spc="-45" dirty="0">
                <a:latin typeface="Calibri"/>
                <a:cs typeface="Calibri"/>
              </a:rPr>
              <a:t> </a:t>
            </a:r>
            <a:r>
              <a:rPr sz="2400" i="1" spc="-10" dirty="0">
                <a:latin typeface="Calibri"/>
                <a:cs typeface="Calibri"/>
              </a:rPr>
              <a:t>vulva.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"/>
              </a:spcBef>
            </a:pP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Calibri"/>
                <a:cs typeface="Calibri"/>
              </a:rPr>
              <a:t>Our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rationale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using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these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terms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follows: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lnSpc>
                <a:spcPct val="70000"/>
              </a:lnSpc>
              <a:spcBef>
                <a:spcPts val="994"/>
              </a:spcBef>
            </a:pPr>
            <a:r>
              <a:rPr sz="2400" dirty="0">
                <a:latin typeface="Calibri"/>
                <a:cs typeface="Calibri"/>
              </a:rPr>
              <a:t>Firstly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when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discuss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differences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between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boys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girls,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important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not</a:t>
            </a:r>
            <a:r>
              <a:rPr sz="2400" spc="6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uphold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negative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gender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stereotypes.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non-physical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differences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between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boys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girls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age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small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difficult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define.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linking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gender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biological </a:t>
            </a:r>
            <a:r>
              <a:rPr sz="2400" dirty="0">
                <a:latin typeface="Calibri"/>
                <a:cs typeface="Calibri"/>
              </a:rPr>
              <a:t>sex,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helps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children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understand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difference,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equality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complementarity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 </a:t>
            </a:r>
            <a:r>
              <a:rPr sz="2400" dirty="0">
                <a:latin typeface="Calibri"/>
                <a:cs typeface="Calibri"/>
              </a:rPr>
              <a:t>boys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girls.</a:t>
            </a:r>
            <a:endParaRPr sz="2400" dirty="0">
              <a:latin typeface="Calibri"/>
              <a:cs typeface="Calibri"/>
            </a:endParaRPr>
          </a:p>
          <a:p>
            <a:pPr marL="12700" marR="668020">
              <a:lnSpc>
                <a:spcPct val="70000"/>
              </a:lnSpc>
              <a:spcBef>
                <a:spcPts val="1010"/>
              </a:spcBef>
            </a:pPr>
            <a:r>
              <a:rPr sz="2400" dirty="0">
                <a:latin typeface="Calibri"/>
                <a:cs typeface="Calibri"/>
              </a:rPr>
              <a:t>Secondly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safeguarding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issue.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Younger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children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better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able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spc="-10" dirty="0">
                <a:latin typeface="Calibri"/>
                <a:cs typeface="Calibri"/>
              </a:rPr>
              <a:t>confidently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articulate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about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private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body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parts,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they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better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equipped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dirty="0">
                <a:latin typeface="Calibri"/>
                <a:cs typeface="Calibri"/>
              </a:rPr>
              <a:t>identify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experiences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feeling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uncomfortable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if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any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form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abuse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takes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place.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9787" y="856488"/>
            <a:ext cx="4559935" cy="1059906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1440" marR="190500">
              <a:lnSpc>
                <a:spcPts val="4000"/>
              </a:lnSpc>
              <a:spcBef>
                <a:spcPts val="265"/>
              </a:spcBef>
            </a:pPr>
            <a:r>
              <a:rPr sz="3700" dirty="0">
                <a:latin typeface="Calibri"/>
                <a:cs typeface="Calibri"/>
              </a:rPr>
              <a:t>Who</a:t>
            </a:r>
            <a:r>
              <a:rPr sz="3700" spc="-114" dirty="0">
                <a:latin typeface="Calibri"/>
                <a:cs typeface="Calibri"/>
              </a:rPr>
              <a:t> </a:t>
            </a:r>
            <a:r>
              <a:rPr sz="3700" dirty="0">
                <a:latin typeface="Calibri"/>
                <a:cs typeface="Calibri"/>
              </a:rPr>
              <a:t>is</a:t>
            </a:r>
            <a:r>
              <a:rPr sz="3700" spc="-114" dirty="0">
                <a:latin typeface="Calibri"/>
                <a:cs typeface="Calibri"/>
              </a:rPr>
              <a:t> </a:t>
            </a:r>
            <a:r>
              <a:rPr sz="3700" dirty="0">
                <a:latin typeface="Calibri"/>
                <a:cs typeface="Calibri"/>
              </a:rPr>
              <a:t>responsible</a:t>
            </a:r>
            <a:r>
              <a:rPr sz="3700" spc="-80" dirty="0">
                <a:latin typeface="Calibri"/>
                <a:cs typeface="Calibri"/>
              </a:rPr>
              <a:t> </a:t>
            </a:r>
            <a:r>
              <a:rPr sz="3700" spc="-25" dirty="0">
                <a:latin typeface="Calibri"/>
                <a:cs typeface="Calibri"/>
              </a:rPr>
              <a:t>for </a:t>
            </a:r>
            <a:r>
              <a:rPr sz="3700" dirty="0">
                <a:latin typeface="Calibri"/>
                <a:cs typeface="Calibri"/>
              </a:rPr>
              <a:t>teaching</a:t>
            </a:r>
            <a:r>
              <a:rPr sz="3700" spc="-145" dirty="0">
                <a:latin typeface="Calibri"/>
                <a:cs typeface="Calibri"/>
              </a:rPr>
              <a:t> </a:t>
            </a:r>
            <a:r>
              <a:rPr sz="3700" spc="-20" dirty="0" smtClean="0">
                <a:latin typeface="Calibri"/>
                <a:cs typeface="Calibri"/>
              </a:rPr>
              <a:t>R</a:t>
            </a:r>
            <a:r>
              <a:rPr lang="en-US" sz="3700" spc="-20" dirty="0" smtClean="0">
                <a:latin typeface="Calibri"/>
                <a:cs typeface="Calibri"/>
              </a:rPr>
              <a:t>S</a:t>
            </a:r>
            <a:r>
              <a:rPr sz="3700" spc="-20" dirty="0" smtClean="0">
                <a:latin typeface="Calibri"/>
                <a:cs typeface="Calibri"/>
              </a:rPr>
              <a:t>E</a:t>
            </a:r>
            <a:r>
              <a:rPr sz="3700" spc="-20" dirty="0">
                <a:latin typeface="Calibri"/>
                <a:cs typeface="Calibri"/>
              </a:rPr>
              <a:t>?</a:t>
            </a:r>
            <a:endParaRPr sz="3700" dirty="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083563"/>
            <a:ext cx="86995" cy="673735"/>
          </a:xfrm>
          <a:custGeom>
            <a:avLst/>
            <a:gdLst/>
            <a:ahLst/>
            <a:cxnLst/>
            <a:rect l="l" t="t" r="r" b="b"/>
            <a:pathLst>
              <a:path w="86995" h="673735">
                <a:moveTo>
                  <a:pt x="86868" y="0"/>
                </a:moveTo>
                <a:lnTo>
                  <a:pt x="0" y="0"/>
                </a:lnTo>
                <a:lnTo>
                  <a:pt x="0" y="673608"/>
                </a:lnTo>
                <a:lnTo>
                  <a:pt x="86868" y="673608"/>
                </a:lnTo>
                <a:lnTo>
                  <a:pt x="8686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020" y="1083563"/>
            <a:ext cx="195580" cy="673735"/>
          </a:xfrm>
          <a:custGeom>
            <a:avLst/>
            <a:gdLst/>
            <a:ahLst/>
            <a:cxnLst/>
            <a:rect l="l" t="t" r="r" b="b"/>
            <a:pathLst>
              <a:path w="195579" h="673735">
                <a:moveTo>
                  <a:pt x="195072" y="0"/>
                </a:moveTo>
                <a:lnTo>
                  <a:pt x="0" y="0"/>
                </a:lnTo>
                <a:lnTo>
                  <a:pt x="0" y="673608"/>
                </a:lnTo>
                <a:lnTo>
                  <a:pt x="195072" y="673608"/>
                </a:lnTo>
                <a:lnTo>
                  <a:pt x="195072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4463" y="2090927"/>
            <a:ext cx="4297680" cy="27940"/>
          </a:xfrm>
          <a:custGeom>
            <a:avLst/>
            <a:gdLst/>
            <a:ahLst/>
            <a:cxnLst/>
            <a:rect l="l" t="t" r="r" b="b"/>
            <a:pathLst>
              <a:path w="4297680" h="27939">
                <a:moveTo>
                  <a:pt x="4297680" y="0"/>
                </a:moveTo>
                <a:lnTo>
                  <a:pt x="0" y="0"/>
                </a:lnTo>
                <a:lnTo>
                  <a:pt x="0" y="27432"/>
                </a:lnTo>
                <a:lnTo>
                  <a:pt x="4297680" y="27432"/>
                </a:lnTo>
                <a:lnTo>
                  <a:pt x="429768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43711" y="2488819"/>
            <a:ext cx="3450590" cy="139192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065" marR="5080" algn="ctr">
              <a:lnSpc>
                <a:spcPts val="3460"/>
              </a:lnSpc>
              <a:spcBef>
                <a:spcPts val="535"/>
              </a:spcBef>
            </a:pPr>
            <a:r>
              <a:rPr sz="3200" b="1" dirty="0">
                <a:latin typeface="Calibri"/>
                <a:cs typeface="Calibri"/>
              </a:rPr>
              <a:t>‘Parents</a:t>
            </a:r>
            <a:r>
              <a:rPr sz="3200" b="1" spc="-11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are</a:t>
            </a:r>
            <a:r>
              <a:rPr sz="3200" b="1" spc="-7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7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first educators</a:t>
            </a:r>
            <a:r>
              <a:rPr sz="3200" b="1" spc="-9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of</a:t>
            </a:r>
            <a:r>
              <a:rPr sz="3200" b="1" spc="-6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their children’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9442" y="4266666"/>
            <a:ext cx="3324225" cy="203136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Governors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Headteacher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30" dirty="0">
                <a:latin typeface="Calibri"/>
                <a:cs typeface="Calibri"/>
              </a:rPr>
              <a:t>Teachers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other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staff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Visitors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external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speakers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5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Parish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diocese</a:t>
            </a:r>
            <a:endParaRPr sz="2000" dirty="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544311" y="0"/>
            <a:ext cx="6647815" cy="6858000"/>
            <a:chOff x="5544311" y="0"/>
            <a:chExt cx="6647815" cy="6858000"/>
          </a:xfrm>
        </p:grpSpPr>
        <p:sp>
          <p:nvSpPr>
            <p:cNvPr id="9" name="object 9"/>
            <p:cNvSpPr/>
            <p:nvPr/>
          </p:nvSpPr>
          <p:spPr>
            <a:xfrm>
              <a:off x="10696955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44311" y="498360"/>
              <a:ext cx="6283451" cy="610971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686043" y="513587"/>
              <a:ext cx="6009640" cy="5835650"/>
            </a:xfrm>
            <a:custGeom>
              <a:avLst/>
              <a:gdLst/>
              <a:ahLst/>
              <a:cxnLst/>
              <a:rect l="l" t="t" r="r" b="b"/>
              <a:pathLst>
                <a:path w="6009640" h="5835650">
                  <a:moveTo>
                    <a:pt x="6009132" y="0"/>
                  </a:moveTo>
                  <a:lnTo>
                    <a:pt x="0" y="0"/>
                  </a:lnTo>
                  <a:lnTo>
                    <a:pt x="0" y="5835396"/>
                  </a:lnTo>
                  <a:lnTo>
                    <a:pt x="6009132" y="5835396"/>
                  </a:lnTo>
                  <a:lnTo>
                    <a:pt x="60091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77127" y="800100"/>
              <a:ext cx="5425439" cy="52578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4001" y="379857"/>
            <a:ext cx="33629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DfE-</a:t>
            </a:r>
            <a:r>
              <a:rPr sz="3600" spc="-145" dirty="0"/>
              <a:t> </a:t>
            </a:r>
            <a:r>
              <a:rPr sz="3600" spc="-45" dirty="0"/>
              <a:t>Parents</a:t>
            </a:r>
            <a:r>
              <a:rPr sz="3600" spc="-160" dirty="0"/>
              <a:t> </a:t>
            </a:r>
            <a:r>
              <a:rPr sz="3600" spc="-10" dirty="0"/>
              <a:t>rights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617219" y="1944623"/>
            <a:ext cx="4023360" cy="27940"/>
          </a:xfrm>
          <a:custGeom>
            <a:avLst/>
            <a:gdLst/>
            <a:ahLst/>
            <a:cxnLst/>
            <a:rect l="l" t="t" r="r" b="b"/>
            <a:pathLst>
              <a:path w="4023360" h="27939">
                <a:moveTo>
                  <a:pt x="4023360" y="0"/>
                </a:moveTo>
                <a:lnTo>
                  <a:pt x="0" y="0"/>
                </a:lnTo>
                <a:lnTo>
                  <a:pt x="0" y="27432"/>
                </a:lnTo>
                <a:lnTo>
                  <a:pt x="4023360" y="27432"/>
                </a:lnTo>
                <a:lnTo>
                  <a:pt x="402336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96900" y="1198245"/>
            <a:ext cx="4161154" cy="3482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530"/>
              </a:lnSpc>
              <a:spcBef>
                <a:spcPts val="100"/>
              </a:spcBef>
            </a:pPr>
            <a:r>
              <a:rPr sz="1500" dirty="0">
                <a:latin typeface="Calibri"/>
                <a:cs typeface="Calibri"/>
              </a:rPr>
              <a:t>The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important</a:t>
            </a:r>
            <a:r>
              <a:rPr sz="1500" spc="-6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lessons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you</a:t>
            </a:r>
            <a:r>
              <a:rPr sz="1500" spc="-6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teach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your</a:t>
            </a:r>
            <a:r>
              <a:rPr sz="1500" spc="-6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child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about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ts val="1260"/>
              </a:lnSpc>
            </a:pPr>
            <a:r>
              <a:rPr sz="1500" spc="-10" dirty="0">
                <a:latin typeface="Calibri"/>
                <a:cs typeface="Calibri"/>
              </a:rPr>
              <a:t>healthy</a:t>
            </a:r>
            <a:r>
              <a:rPr sz="1500" spc="-5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relationships,</a:t>
            </a:r>
            <a:r>
              <a:rPr sz="1500" spc="-5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looking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after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themselves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and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ts val="1260"/>
              </a:lnSpc>
            </a:pPr>
            <a:r>
              <a:rPr sz="1500" spc="-10" dirty="0">
                <a:latin typeface="Calibri"/>
                <a:cs typeface="Calibri"/>
              </a:rPr>
              <a:t>staying</a:t>
            </a:r>
            <a:r>
              <a:rPr sz="1500" spc="-6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safe,</a:t>
            </a:r>
            <a:r>
              <a:rPr sz="1500" spc="-2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respected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valued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under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this</a:t>
            </a:r>
            <a:r>
              <a:rPr sz="1500" spc="-25" dirty="0">
                <a:latin typeface="Calibri"/>
                <a:cs typeface="Calibri"/>
              </a:rPr>
              <a:t> new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ts val="1530"/>
              </a:lnSpc>
            </a:pPr>
            <a:r>
              <a:rPr sz="1500" spc="-10" dirty="0">
                <a:latin typeface="Calibri"/>
                <a:cs typeface="Calibri"/>
              </a:rPr>
              <a:t>curriculum.</a:t>
            </a:r>
            <a:endParaRPr sz="1500">
              <a:latin typeface="Calibri"/>
              <a:cs typeface="Calibri"/>
            </a:endParaRPr>
          </a:p>
          <a:p>
            <a:pPr marL="12700" marR="17780">
              <a:lnSpc>
                <a:spcPct val="70000"/>
              </a:lnSpc>
              <a:spcBef>
                <a:spcPts val="994"/>
              </a:spcBef>
            </a:pPr>
            <a:r>
              <a:rPr sz="1500" spc="-20" dirty="0">
                <a:latin typeface="Calibri"/>
                <a:cs typeface="Calibri"/>
              </a:rPr>
              <a:t>Teaching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at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school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will </a:t>
            </a:r>
            <a:r>
              <a:rPr sz="1500" spc="-10" dirty="0">
                <a:latin typeface="Calibri"/>
                <a:cs typeface="Calibri"/>
              </a:rPr>
              <a:t>complement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reinforce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the </a:t>
            </a:r>
            <a:r>
              <a:rPr sz="1500" dirty="0">
                <a:latin typeface="Calibri"/>
                <a:cs typeface="Calibri"/>
              </a:rPr>
              <a:t>lessons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you</a:t>
            </a:r>
            <a:r>
              <a:rPr sz="1500" spc="-5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teach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your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child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as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they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grow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up.</a:t>
            </a:r>
            <a:endParaRPr sz="1500">
              <a:latin typeface="Calibri"/>
              <a:cs typeface="Calibri"/>
            </a:endParaRPr>
          </a:p>
          <a:p>
            <a:pPr marL="12700" marR="100965">
              <a:lnSpc>
                <a:spcPct val="70000"/>
              </a:lnSpc>
              <a:spcBef>
                <a:spcPts val="1000"/>
              </a:spcBef>
            </a:pPr>
            <a:r>
              <a:rPr sz="1500" spc="-25" dirty="0">
                <a:latin typeface="Calibri"/>
                <a:cs typeface="Calibri"/>
              </a:rPr>
              <a:t>Your</a:t>
            </a:r>
            <a:r>
              <a:rPr sz="1500" spc="-5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child’s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school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is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required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to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consult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with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you </a:t>
            </a:r>
            <a:r>
              <a:rPr sz="1500" dirty="0">
                <a:latin typeface="Calibri"/>
                <a:cs typeface="Calibri"/>
              </a:rPr>
              <a:t>when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developing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renewing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their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policies</a:t>
            </a:r>
            <a:r>
              <a:rPr sz="1500" spc="-25" dirty="0">
                <a:latin typeface="Calibri"/>
                <a:cs typeface="Calibri"/>
              </a:rPr>
              <a:t> on </a:t>
            </a:r>
            <a:r>
              <a:rPr sz="1500" spc="-10" dirty="0">
                <a:latin typeface="Calibri"/>
                <a:cs typeface="Calibri"/>
              </a:rPr>
              <a:t>Relationships</a:t>
            </a:r>
            <a:r>
              <a:rPr sz="1500" spc="-5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Education.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These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policies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must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be </a:t>
            </a:r>
            <a:r>
              <a:rPr sz="1500" dirty="0">
                <a:latin typeface="Calibri"/>
                <a:cs typeface="Calibri"/>
              </a:rPr>
              <a:t>published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online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be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available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to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anybody</a:t>
            </a:r>
            <a:r>
              <a:rPr sz="1500" spc="-8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free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of </a:t>
            </a:r>
            <a:r>
              <a:rPr sz="1500" spc="-10" dirty="0">
                <a:latin typeface="Calibri"/>
                <a:cs typeface="Calibri"/>
              </a:rPr>
              <a:t>charge.</a:t>
            </a:r>
            <a:endParaRPr sz="1500">
              <a:latin typeface="Calibri"/>
              <a:cs typeface="Calibri"/>
            </a:endParaRPr>
          </a:p>
          <a:p>
            <a:pPr marL="12700" marR="104775">
              <a:lnSpc>
                <a:spcPct val="70000"/>
              </a:lnSpc>
              <a:spcBef>
                <a:spcPts val="1010"/>
              </a:spcBef>
            </a:pPr>
            <a:r>
              <a:rPr sz="1500" spc="-35" dirty="0">
                <a:latin typeface="Calibri"/>
                <a:cs typeface="Calibri"/>
              </a:rPr>
              <a:t>You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can</a:t>
            </a:r>
            <a:r>
              <a:rPr sz="1500" spc="-2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express</a:t>
            </a:r>
            <a:r>
              <a:rPr sz="1500" spc="-2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your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opinion,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this</a:t>
            </a:r>
            <a:r>
              <a:rPr sz="1500" spc="-2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will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help</a:t>
            </a:r>
            <a:r>
              <a:rPr sz="1500" spc="-25" dirty="0">
                <a:latin typeface="Calibri"/>
                <a:cs typeface="Calibri"/>
              </a:rPr>
              <a:t> </a:t>
            </a:r>
            <a:r>
              <a:rPr sz="1500" spc="-20" dirty="0">
                <a:latin typeface="Calibri"/>
                <a:cs typeface="Calibri"/>
              </a:rPr>
              <a:t>your </a:t>
            </a:r>
            <a:r>
              <a:rPr sz="1500" spc="-10" dirty="0">
                <a:latin typeface="Calibri"/>
                <a:cs typeface="Calibri"/>
              </a:rPr>
              <a:t>child’s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school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decide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how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when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to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cover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the </a:t>
            </a:r>
            <a:r>
              <a:rPr sz="1500" spc="-10" dirty="0">
                <a:latin typeface="Calibri"/>
                <a:cs typeface="Calibri"/>
              </a:rPr>
              <a:t>content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of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statutory</a:t>
            </a:r>
            <a:r>
              <a:rPr sz="1500" spc="-6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guidance.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It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may</a:t>
            </a:r>
            <a:r>
              <a:rPr sz="1500" spc="-2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also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20" dirty="0">
                <a:latin typeface="Calibri"/>
                <a:cs typeface="Calibri"/>
              </a:rPr>
              <a:t>help </a:t>
            </a:r>
            <a:r>
              <a:rPr sz="1500" dirty="0">
                <a:latin typeface="Calibri"/>
                <a:cs typeface="Calibri"/>
              </a:rPr>
              <a:t>them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decide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whether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to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teach</a:t>
            </a:r>
            <a:r>
              <a:rPr sz="1500" spc="-5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additional</a:t>
            </a:r>
            <a:r>
              <a:rPr sz="1500" spc="-75" dirty="0">
                <a:latin typeface="Calibri"/>
                <a:cs typeface="Calibri"/>
              </a:rPr>
              <a:t> </a:t>
            </a:r>
            <a:r>
              <a:rPr sz="1500" spc="-20" dirty="0">
                <a:latin typeface="Calibri"/>
                <a:cs typeface="Calibri"/>
              </a:rPr>
              <a:t>non- </a:t>
            </a:r>
            <a:r>
              <a:rPr sz="1500" spc="-10" dirty="0">
                <a:latin typeface="Calibri"/>
                <a:cs typeface="Calibri"/>
              </a:rPr>
              <a:t>statutory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content.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ts val="1530"/>
              </a:lnSpc>
              <a:spcBef>
                <a:spcPts val="455"/>
              </a:spcBef>
            </a:pPr>
            <a:r>
              <a:rPr sz="1500" dirty="0">
                <a:latin typeface="Calibri"/>
                <a:cs typeface="Calibri"/>
              </a:rPr>
              <a:t>Schools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required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to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ensure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their</a:t>
            </a:r>
            <a:r>
              <a:rPr sz="1500" spc="-4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teaching</a:t>
            </a:r>
            <a:r>
              <a:rPr sz="1500" spc="-4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reflects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ts val="1530"/>
              </a:lnSpc>
            </a:pPr>
            <a:r>
              <a:rPr sz="1500" dirty="0">
                <a:latin typeface="Calibri"/>
                <a:cs typeface="Calibri"/>
              </a:rPr>
              <a:t>the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age</a:t>
            </a:r>
            <a:r>
              <a:rPr sz="1500" spc="-3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religious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background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of</a:t>
            </a:r>
            <a:r>
              <a:rPr sz="1500" spc="-2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their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pupils.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056" y="5760720"/>
            <a:ext cx="154305" cy="741045"/>
          </a:xfrm>
          <a:custGeom>
            <a:avLst/>
            <a:gdLst/>
            <a:ahLst/>
            <a:cxnLst/>
            <a:rect l="l" t="t" r="r" b="b"/>
            <a:pathLst>
              <a:path w="154304" h="741045">
                <a:moveTo>
                  <a:pt x="153923" y="0"/>
                </a:moveTo>
                <a:lnTo>
                  <a:pt x="0" y="0"/>
                </a:lnTo>
                <a:lnTo>
                  <a:pt x="0" y="740663"/>
                </a:lnTo>
                <a:lnTo>
                  <a:pt x="153923" y="740663"/>
                </a:lnTo>
                <a:lnTo>
                  <a:pt x="153923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358140" y="339852"/>
            <a:ext cx="11833860" cy="6189345"/>
            <a:chOff x="358140" y="339852"/>
            <a:chExt cx="11833860" cy="6189345"/>
          </a:xfrm>
        </p:grpSpPr>
        <p:sp>
          <p:nvSpPr>
            <p:cNvPr id="7" name="object 7"/>
            <p:cNvSpPr/>
            <p:nvPr/>
          </p:nvSpPr>
          <p:spPr>
            <a:xfrm>
              <a:off x="358140" y="5762243"/>
              <a:ext cx="11833860" cy="741045"/>
            </a:xfrm>
            <a:custGeom>
              <a:avLst/>
              <a:gdLst/>
              <a:ahLst/>
              <a:cxnLst/>
              <a:rect l="l" t="t" r="r" b="b"/>
              <a:pathLst>
                <a:path w="11833860" h="741045">
                  <a:moveTo>
                    <a:pt x="11833860" y="0"/>
                  </a:moveTo>
                  <a:lnTo>
                    <a:pt x="0" y="0"/>
                  </a:lnTo>
                  <a:lnTo>
                    <a:pt x="0" y="740663"/>
                  </a:lnTo>
                  <a:lnTo>
                    <a:pt x="11833860" y="740663"/>
                  </a:lnTo>
                  <a:lnTo>
                    <a:pt x="1183386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54980" y="339852"/>
              <a:ext cx="6458712" cy="618896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96711" y="355092"/>
              <a:ext cx="6184900" cy="5915025"/>
            </a:xfrm>
            <a:custGeom>
              <a:avLst/>
              <a:gdLst/>
              <a:ahLst/>
              <a:cxnLst/>
              <a:rect l="l" t="t" r="r" b="b"/>
              <a:pathLst>
                <a:path w="6184900" h="5915025">
                  <a:moveTo>
                    <a:pt x="6184392" y="0"/>
                  </a:moveTo>
                  <a:lnTo>
                    <a:pt x="0" y="0"/>
                  </a:lnTo>
                  <a:lnTo>
                    <a:pt x="0" y="5914644"/>
                  </a:lnTo>
                  <a:lnTo>
                    <a:pt x="6184392" y="5914644"/>
                  </a:lnTo>
                  <a:lnTo>
                    <a:pt x="61843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448476" y="1118196"/>
              <a:ext cx="4772660" cy="4417060"/>
            </a:xfrm>
            <a:custGeom>
              <a:avLst/>
              <a:gdLst/>
              <a:ahLst/>
              <a:cxnLst/>
              <a:rect l="l" t="t" r="r" b="b"/>
              <a:pathLst>
                <a:path w="4772659" h="4417060">
                  <a:moveTo>
                    <a:pt x="4772037" y="1562735"/>
                  </a:moveTo>
                  <a:lnTo>
                    <a:pt x="4707560" y="1538668"/>
                  </a:lnTo>
                  <a:lnTo>
                    <a:pt x="4491025" y="1457820"/>
                  </a:lnTo>
                  <a:lnTo>
                    <a:pt x="4439958" y="1438757"/>
                  </a:lnTo>
                  <a:lnTo>
                    <a:pt x="4439958" y="1432102"/>
                  </a:lnTo>
                  <a:lnTo>
                    <a:pt x="4439958" y="886993"/>
                  </a:lnTo>
                  <a:lnTo>
                    <a:pt x="4439958" y="879881"/>
                  </a:lnTo>
                  <a:lnTo>
                    <a:pt x="4483011" y="861733"/>
                  </a:lnTo>
                  <a:lnTo>
                    <a:pt x="4706531" y="767549"/>
                  </a:lnTo>
                  <a:lnTo>
                    <a:pt x="4771580" y="740143"/>
                  </a:lnTo>
                  <a:lnTo>
                    <a:pt x="4707788" y="716584"/>
                  </a:lnTo>
                  <a:lnTo>
                    <a:pt x="4172699" y="518883"/>
                  </a:lnTo>
                  <a:lnTo>
                    <a:pt x="4172699" y="988060"/>
                  </a:lnTo>
                  <a:lnTo>
                    <a:pt x="4172699" y="1401826"/>
                  </a:lnTo>
                  <a:lnTo>
                    <a:pt x="4165777" y="1404708"/>
                  </a:lnTo>
                  <a:lnTo>
                    <a:pt x="4165777" y="2634932"/>
                  </a:lnTo>
                  <a:lnTo>
                    <a:pt x="4165714" y="2645460"/>
                  </a:lnTo>
                  <a:lnTo>
                    <a:pt x="4165689" y="2648191"/>
                  </a:lnTo>
                  <a:lnTo>
                    <a:pt x="4165562" y="2666441"/>
                  </a:lnTo>
                  <a:lnTo>
                    <a:pt x="4162590" y="3100806"/>
                  </a:lnTo>
                  <a:lnTo>
                    <a:pt x="4162539" y="3107779"/>
                  </a:lnTo>
                  <a:lnTo>
                    <a:pt x="2000529" y="4000970"/>
                  </a:lnTo>
                  <a:lnTo>
                    <a:pt x="547560" y="3427628"/>
                  </a:lnTo>
                  <a:lnTo>
                    <a:pt x="500265" y="3408959"/>
                  </a:lnTo>
                  <a:lnTo>
                    <a:pt x="500265" y="3402088"/>
                  </a:lnTo>
                  <a:lnTo>
                    <a:pt x="500265" y="3040316"/>
                  </a:lnTo>
                  <a:lnTo>
                    <a:pt x="1836115" y="3587356"/>
                  </a:lnTo>
                  <a:lnTo>
                    <a:pt x="1975116" y="3532403"/>
                  </a:lnTo>
                  <a:lnTo>
                    <a:pt x="4165562" y="2666441"/>
                  </a:lnTo>
                  <a:lnTo>
                    <a:pt x="4165777" y="2634932"/>
                  </a:lnTo>
                  <a:lnTo>
                    <a:pt x="4165777" y="1404708"/>
                  </a:lnTo>
                  <a:lnTo>
                    <a:pt x="4011676" y="1468856"/>
                  </a:lnTo>
                  <a:lnTo>
                    <a:pt x="4011676" y="1879282"/>
                  </a:lnTo>
                  <a:lnTo>
                    <a:pt x="4011676" y="2284209"/>
                  </a:lnTo>
                  <a:lnTo>
                    <a:pt x="1846351" y="3178797"/>
                  </a:lnTo>
                  <a:lnTo>
                    <a:pt x="399897" y="2605443"/>
                  </a:lnTo>
                  <a:lnTo>
                    <a:pt x="352945" y="2586837"/>
                  </a:lnTo>
                  <a:lnTo>
                    <a:pt x="352945" y="2579954"/>
                  </a:lnTo>
                  <a:lnTo>
                    <a:pt x="352945" y="2152599"/>
                  </a:lnTo>
                  <a:lnTo>
                    <a:pt x="1891347" y="2765272"/>
                  </a:lnTo>
                  <a:lnTo>
                    <a:pt x="2022843" y="2710319"/>
                  </a:lnTo>
                  <a:lnTo>
                    <a:pt x="4011676" y="1879282"/>
                  </a:lnTo>
                  <a:lnTo>
                    <a:pt x="4011676" y="1468856"/>
                  </a:lnTo>
                  <a:lnTo>
                    <a:pt x="2010714" y="2301773"/>
                  </a:lnTo>
                  <a:lnTo>
                    <a:pt x="564337" y="1728457"/>
                  </a:lnTo>
                  <a:lnTo>
                    <a:pt x="517398" y="1709851"/>
                  </a:lnTo>
                  <a:lnTo>
                    <a:pt x="517398" y="1702968"/>
                  </a:lnTo>
                  <a:lnTo>
                    <a:pt x="517398" y="1275359"/>
                  </a:lnTo>
                  <a:lnTo>
                    <a:pt x="2011159" y="1860727"/>
                  </a:lnTo>
                  <a:lnTo>
                    <a:pt x="2147265" y="1805787"/>
                  </a:lnTo>
                  <a:lnTo>
                    <a:pt x="4172699" y="988060"/>
                  </a:lnTo>
                  <a:lnTo>
                    <a:pt x="4172699" y="518883"/>
                  </a:lnTo>
                  <a:lnTo>
                    <a:pt x="2916720" y="54813"/>
                  </a:lnTo>
                  <a:lnTo>
                    <a:pt x="2768371" y="0"/>
                  </a:lnTo>
                  <a:lnTo>
                    <a:pt x="407403" y="827303"/>
                  </a:lnTo>
                  <a:lnTo>
                    <a:pt x="268401" y="948016"/>
                  </a:lnTo>
                  <a:lnTo>
                    <a:pt x="196088" y="1121587"/>
                  </a:lnTo>
                  <a:lnTo>
                    <a:pt x="167906" y="1315123"/>
                  </a:lnTo>
                  <a:lnTo>
                    <a:pt x="164515" y="1506105"/>
                  </a:lnTo>
                  <a:lnTo>
                    <a:pt x="164439" y="1510525"/>
                  </a:lnTo>
                  <a:lnTo>
                    <a:pt x="190588" y="1739493"/>
                  </a:lnTo>
                  <a:lnTo>
                    <a:pt x="85674" y="1850961"/>
                  </a:lnTo>
                  <a:lnTo>
                    <a:pt x="28028" y="2016721"/>
                  </a:lnTo>
                  <a:lnTo>
                    <a:pt x="3467" y="2202573"/>
                  </a:lnTo>
                  <a:lnTo>
                    <a:pt x="50" y="2384183"/>
                  </a:lnTo>
                  <a:lnTo>
                    <a:pt x="0" y="2386927"/>
                  </a:lnTo>
                  <a:lnTo>
                    <a:pt x="10502" y="2530487"/>
                  </a:lnTo>
                  <a:lnTo>
                    <a:pt x="38912" y="2665425"/>
                  </a:lnTo>
                  <a:lnTo>
                    <a:pt x="93014" y="2784449"/>
                  </a:lnTo>
                  <a:lnTo>
                    <a:pt x="163614" y="2871101"/>
                  </a:lnTo>
                  <a:lnTo>
                    <a:pt x="150736" y="3019006"/>
                  </a:lnTo>
                  <a:lnTo>
                    <a:pt x="154139" y="3206280"/>
                  </a:lnTo>
                  <a:lnTo>
                    <a:pt x="168186" y="3391636"/>
                  </a:lnTo>
                  <a:lnTo>
                    <a:pt x="218249" y="3556025"/>
                  </a:lnTo>
                  <a:lnTo>
                    <a:pt x="309460" y="3691039"/>
                  </a:lnTo>
                  <a:lnTo>
                    <a:pt x="453351" y="3780980"/>
                  </a:lnTo>
                  <a:lnTo>
                    <a:pt x="1990509" y="4416526"/>
                  </a:lnTo>
                  <a:lnTo>
                    <a:pt x="2122995" y="4361485"/>
                  </a:lnTo>
                  <a:lnTo>
                    <a:pt x="4696041" y="3292424"/>
                  </a:lnTo>
                  <a:lnTo>
                    <a:pt x="4762449" y="3264839"/>
                  </a:lnTo>
                  <a:lnTo>
                    <a:pt x="4697234" y="3241268"/>
                  </a:lnTo>
                  <a:lnTo>
                    <a:pt x="4483036" y="3163836"/>
                  </a:lnTo>
                  <a:lnTo>
                    <a:pt x="4429912" y="3144634"/>
                  </a:lnTo>
                  <a:lnTo>
                    <a:pt x="4429912" y="3138030"/>
                  </a:lnTo>
                  <a:lnTo>
                    <a:pt x="4429912" y="2586164"/>
                  </a:lnTo>
                  <a:lnTo>
                    <a:pt x="4429912" y="2579039"/>
                  </a:lnTo>
                  <a:lnTo>
                    <a:pt x="4472876" y="2560917"/>
                  </a:lnTo>
                  <a:lnTo>
                    <a:pt x="4696206" y="2466683"/>
                  </a:lnTo>
                  <a:lnTo>
                    <a:pt x="4760620" y="2439505"/>
                  </a:lnTo>
                  <a:lnTo>
                    <a:pt x="4697285" y="2415756"/>
                  </a:lnTo>
                  <a:lnTo>
                    <a:pt x="4326191" y="2276576"/>
                  </a:lnTo>
                  <a:lnTo>
                    <a:pt x="4275518" y="2257564"/>
                  </a:lnTo>
                  <a:lnTo>
                    <a:pt x="4275518" y="2250897"/>
                  </a:lnTo>
                  <a:lnTo>
                    <a:pt x="4275518" y="1774355"/>
                  </a:lnTo>
                  <a:lnTo>
                    <a:pt x="4275518" y="1767370"/>
                  </a:lnTo>
                  <a:lnTo>
                    <a:pt x="4320083" y="1749005"/>
                  </a:lnTo>
                  <a:lnTo>
                    <a:pt x="4706544" y="1589735"/>
                  </a:lnTo>
                  <a:lnTo>
                    <a:pt x="4772037" y="1562735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44856"/>
            <a:ext cx="29375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u="sng" spc="-10" dirty="0">
                <a:uFill>
                  <a:solidFill>
                    <a:srgbClr val="000000"/>
                  </a:solidFill>
                </a:uFill>
              </a:rPr>
              <a:t>Parent</a:t>
            </a:r>
            <a:r>
              <a:rPr sz="4400" u="sng" spc="-210" dirty="0">
                <a:uFill>
                  <a:solidFill>
                    <a:srgbClr val="000000"/>
                  </a:solidFill>
                </a:uFill>
              </a:rPr>
              <a:t> </a:t>
            </a:r>
            <a:r>
              <a:rPr sz="4400" u="sng" spc="-10" dirty="0">
                <a:uFill>
                  <a:solidFill>
                    <a:srgbClr val="000000"/>
                  </a:solidFill>
                </a:uFill>
              </a:rPr>
              <a:t>Portal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1237615"/>
            <a:ext cx="10295890" cy="53387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 algn="ctr">
              <a:lnSpc>
                <a:spcPts val="2245"/>
              </a:lnSpc>
              <a:spcBef>
                <a:spcPts val="95"/>
              </a:spcBef>
            </a:pPr>
            <a:r>
              <a:rPr sz="2200" b="1" i="1" spc="-40" dirty="0">
                <a:latin typeface="Calibri"/>
                <a:cs typeface="Calibri"/>
              </a:rPr>
              <a:t>Ten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spc="-40" dirty="0">
                <a:latin typeface="Calibri"/>
                <a:cs typeface="Calibri"/>
              </a:rPr>
              <a:t>Ten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spc="-10" dirty="0">
                <a:latin typeface="Calibri"/>
                <a:cs typeface="Calibri"/>
              </a:rPr>
              <a:t>understand</a:t>
            </a:r>
            <a:r>
              <a:rPr sz="2200" b="1" i="1" spc="-6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the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spc="-10" dirty="0">
                <a:latin typeface="Calibri"/>
                <a:cs typeface="Calibri"/>
              </a:rPr>
              <a:t>foundational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role</a:t>
            </a:r>
            <a:r>
              <a:rPr sz="2200" b="1" i="1" spc="-6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that</a:t>
            </a:r>
            <a:r>
              <a:rPr sz="2200" b="1" i="1" spc="-4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parents</a:t>
            </a:r>
            <a:r>
              <a:rPr sz="2200" b="1" i="1" spc="-6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have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in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educating</a:t>
            </a:r>
            <a:r>
              <a:rPr sz="2200" b="1" i="1" spc="-6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and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spc="-10" dirty="0">
                <a:latin typeface="Calibri"/>
                <a:cs typeface="Calibri"/>
              </a:rPr>
              <a:t>nurturing</a:t>
            </a:r>
            <a:endParaRPr sz="2200" dirty="0">
              <a:latin typeface="Calibri"/>
              <a:cs typeface="Calibri"/>
            </a:endParaRPr>
          </a:p>
          <a:p>
            <a:pPr marL="58419" algn="ctr">
              <a:lnSpc>
                <a:spcPts val="1850"/>
              </a:lnSpc>
            </a:pPr>
            <a:r>
              <a:rPr sz="2200" b="1" i="1" dirty="0">
                <a:latin typeface="Calibri"/>
                <a:cs typeface="Calibri"/>
              </a:rPr>
              <a:t>their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children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on</a:t>
            </a:r>
            <a:r>
              <a:rPr sz="2200" b="1" i="1" spc="-4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these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matters.</a:t>
            </a:r>
            <a:r>
              <a:rPr sz="2200" b="1" i="1" spc="-2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Within</a:t>
            </a:r>
            <a:r>
              <a:rPr sz="2200" b="1" i="1" spc="-3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the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programme,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they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have</a:t>
            </a:r>
            <a:r>
              <a:rPr sz="2200" b="1" i="1" spc="-3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built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in</a:t>
            </a:r>
            <a:r>
              <a:rPr sz="2200" b="1" i="1" spc="-40" dirty="0">
                <a:latin typeface="Calibri"/>
                <a:cs typeface="Calibri"/>
              </a:rPr>
              <a:t> </a:t>
            </a:r>
            <a:r>
              <a:rPr sz="2200" b="1" i="1" spc="-10" dirty="0">
                <a:latin typeface="Calibri"/>
                <a:cs typeface="Calibri"/>
              </a:rPr>
              <a:t>resources</a:t>
            </a:r>
            <a:endParaRPr sz="2200" dirty="0">
              <a:latin typeface="Calibri"/>
              <a:cs typeface="Calibri"/>
            </a:endParaRPr>
          </a:p>
          <a:p>
            <a:pPr marL="65405" marR="5080" algn="ctr">
              <a:lnSpc>
                <a:spcPct val="70000"/>
              </a:lnSpc>
              <a:spcBef>
                <a:spcPts val="395"/>
              </a:spcBef>
            </a:pPr>
            <a:r>
              <a:rPr sz="2200" b="1" i="1" dirty="0">
                <a:latin typeface="Calibri"/>
                <a:cs typeface="Calibri"/>
              </a:rPr>
              <a:t>which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will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not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only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keep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you</a:t>
            </a:r>
            <a:r>
              <a:rPr sz="2200" b="1" i="1" spc="-3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informed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about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what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is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being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taught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in</a:t>
            </a:r>
            <a:r>
              <a:rPr sz="2200" b="1" i="1" spc="-3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school,</a:t>
            </a:r>
            <a:r>
              <a:rPr sz="2200" b="1" i="1" spc="-7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but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will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spc="-20" dirty="0">
                <a:latin typeface="Calibri"/>
                <a:cs typeface="Calibri"/>
              </a:rPr>
              <a:t>also </a:t>
            </a:r>
            <a:r>
              <a:rPr sz="2200" b="1" i="1" dirty="0">
                <a:latin typeface="Calibri"/>
                <a:cs typeface="Calibri"/>
              </a:rPr>
              <a:t>give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you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the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opportunity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to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engage</a:t>
            </a:r>
            <a:r>
              <a:rPr sz="2200" b="1" i="1" spc="-7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your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children</a:t>
            </a:r>
            <a:r>
              <a:rPr sz="2200" b="1" i="1" spc="-5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in</a:t>
            </a:r>
            <a:r>
              <a:rPr sz="2200" b="1" i="1" spc="-6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discussion,</a:t>
            </a:r>
            <a:r>
              <a:rPr sz="2200" b="1" i="1" spc="-8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activity</a:t>
            </a:r>
            <a:r>
              <a:rPr sz="2200" b="1" i="1" spc="-45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and</a:t>
            </a:r>
            <a:r>
              <a:rPr sz="2200" b="1" i="1" spc="-50" dirty="0">
                <a:latin typeface="Calibri"/>
                <a:cs typeface="Calibri"/>
              </a:rPr>
              <a:t> </a:t>
            </a:r>
            <a:r>
              <a:rPr sz="2200" b="1" i="1" spc="-10" dirty="0">
                <a:latin typeface="Calibri"/>
                <a:cs typeface="Calibri"/>
              </a:rPr>
              <a:t>prayer.</a:t>
            </a:r>
            <a:endParaRPr sz="2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65"/>
              </a:spcBef>
            </a:pP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245"/>
              </a:lnSpc>
            </a:pPr>
            <a:r>
              <a:rPr sz="2200" spc="-90" dirty="0">
                <a:latin typeface="Calibri"/>
                <a:cs typeface="Calibri"/>
              </a:rPr>
              <a:t>To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engage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with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teaching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and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deepen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experience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for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your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child,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spc="-35" dirty="0">
                <a:latin typeface="Calibri"/>
                <a:cs typeface="Calibri"/>
              </a:rPr>
              <a:t>Ten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0" dirty="0">
                <a:latin typeface="Calibri"/>
                <a:cs typeface="Calibri"/>
              </a:rPr>
              <a:t>Ten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have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245"/>
              </a:lnSpc>
            </a:pPr>
            <a:r>
              <a:rPr sz="2200" dirty="0">
                <a:latin typeface="Calibri"/>
                <a:cs typeface="Calibri"/>
              </a:rPr>
              <a:t>provided</a:t>
            </a:r>
            <a:r>
              <a:rPr sz="2200" spc="-9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Parent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Portal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that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provides:</a:t>
            </a:r>
            <a:endParaRPr sz="22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240665" algn="l"/>
              </a:tabLst>
            </a:pPr>
            <a:r>
              <a:rPr sz="2200" spc="-10" dirty="0">
                <a:latin typeface="Calibri"/>
                <a:cs typeface="Calibri"/>
              </a:rPr>
              <a:t>Information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about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programme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we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will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be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following</a:t>
            </a:r>
            <a:endParaRPr sz="22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240665" algn="l"/>
              </a:tabLst>
            </a:pPr>
            <a:r>
              <a:rPr sz="2200" dirty="0">
                <a:latin typeface="Calibri"/>
                <a:cs typeface="Calibri"/>
              </a:rPr>
              <a:t>Access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to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teaching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resources</a:t>
            </a:r>
            <a:endParaRPr sz="22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240665" algn="l"/>
              </a:tabLst>
            </a:pPr>
            <a:r>
              <a:rPr sz="2200" spc="-10" dirty="0">
                <a:latin typeface="Calibri"/>
                <a:cs typeface="Calibri"/>
              </a:rPr>
              <a:t>Suggestions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for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further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activity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at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home</a:t>
            </a:r>
            <a:endParaRPr sz="2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75"/>
              </a:spcBef>
            </a:pPr>
            <a:endParaRPr sz="2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spc="-90" dirty="0">
                <a:latin typeface="Calibri"/>
                <a:cs typeface="Calibri"/>
              </a:rPr>
              <a:t>To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access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online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parent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portal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please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visit: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www.tentenresources.co.uk/parent-</a:t>
            </a:r>
            <a:r>
              <a:rPr sz="2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portal</a:t>
            </a:r>
            <a:endParaRPr sz="2200" dirty="0">
              <a:latin typeface="Calibri"/>
              <a:cs typeface="Calibri"/>
            </a:endParaRPr>
          </a:p>
          <a:p>
            <a:pPr marL="12700" marR="6130290">
              <a:lnSpc>
                <a:spcPts val="2860"/>
              </a:lnSpc>
              <a:spcBef>
                <a:spcPts val="80"/>
              </a:spcBef>
            </a:pPr>
            <a:r>
              <a:rPr sz="2200" b="1" dirty="0">
                <a:latin typeface="Calibri"/>
                <a:cs typeface="Calibri"/>
              </a:rPr>
              <a:t>School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Username: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lang="en-US" sz="2200" b="1" spc="-20" dirty="0" err="1" smtClean="0">
                <a:latin typeface="Calibri"/>
                <a:cs typeface="Calibri"/>
                <a:hlinkClick r:id="rId3"/>
              </a:rPr>
              <a:t>r.vandervloet@st</a:t>
            </a:r>
            <a:r>
              <a:rPr lang="en-US" sz="2200" b="1" spc="-20" smtClean="0">
                <a:latin typeface="Calibri"/>
                <a:cs typeface="Calibri"/>
                <a:hlinkClick r:id="rId3"/>
              </a:rPr>
              <a:t>- ignatius.surrey.sch.uk</a:t>
            </a:r>
            <a:r>
              <a:rPr lang="en-US" sz="2200" b="1" spc="-20" smtClean="0">
                <a:latin typeface="Calibri"/>
                <a:cs typeface="Calibri"/>
              </a:rPr>
              <a:t> </a:t>
            </a:r>
            <a:r>
              <a:rPr sz="2200" b="1" spc="-20" smtClean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School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Password: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lang="en-US" sz="2200" b="1" spc="-20" dirty="0" err="1" smtClean="0">
                <a:latin typeface="Calibri"/>
                <a:cs typeface="Calibri"/>
              </a:rPr>
              <a:t>Stigs@sunbury</a:t>
            </a:r>
            <a:endParaRPr sz="2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5092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u="sng" spc="-10" dirty="0">
                <a:uFill>
                  <a:solidFill>
                    <a:srgbClr val="000000"/>
                  </a:solidFill>
                </a:uFill>
              </a:rPr>
              <a:t>Parent</a:t>
            </a:r>
            <a:r>
              <a:rPr sz="4400" u="sng" spc="-195" dirty="0">
                <a:uFill>
                  <a:solidFill>
                    <a:srgbClr val="000000"/>
                  </a:solidFill>
                </a:uFill>
              </a:rPr>
              <a:t> </a:t>
            </a:r>
            <a:r>
              <a:rPr sz="4400" u="sng" dirty="0">
                <a:uFill>
                  <a:solidFill>
                    <a:srgbClr val="000000"/>
                  </a:solidFill>
                </a:uFill>
              </a:rPr>
              <a:t>Consultation</a:t>
            </a:r>
            <a:r>
              <a:rPr sz="4400" u="sng" spc="-195" dirty="0">
                <a:uFill>
                  <a:solidFill>
                    <a:srgbClr val="000000"/>
                  </a:solidFill>
                </a:uFill>
              </a:rPr>
              <a:t> </a:t>
            </a:r>
            <a:r>
              <a:rPr sz="4400" u="sng" spc="-55" dirty="0">
                <a:uFill>
                  <a:solidFill>
                    <a:srgbClr val="000000"/>
                  </a:solidFill>
                </a:uFill>
              </a:rPr>
              <a:t>Tool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1873453"/>
            <a:ext cx="10119360" cy="4161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039"/>
              </a:lnSpc>
              <a:spcBef>
                <a:spcPts val="105"/>
              </a:spcBef>
            </a:pPr>
            <a:r>
              <a:rPr sz="2000" spc="-45" dirty="0">
                <a:latin typeface="Calibri"/>
                <a:cs typeface="Calibri"/>
              </a:rPr>
              <a:t>Ten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Ten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provided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online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Parent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Consultation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Tool</a:t>
            </a:r>
            <a:r>
              <a:rPr sz="2000" spc="-25" dirty="0">
                <a:latin typeface="Calibri"/>
                <a:cs typeface="Calibri"/>
              </a:rPr>
              <a:t>.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simple-</a:t>
            </a:r>
            <a:r>
              <a:rPr sz="2000" spc="-20" dirty="0">
                <a:latin typeface="Calibri"/>
                <a:cs typeface="Calibri"/>
              </a:rPr>
              <a:t>to-</a:t>
            </a:r>
            <a:r>
              <a:rPr sz="2000" spc="-25" dirty="0">
                <a:latin typeface="Calibri"/>
                <a:cs typeface="Calibri"/>
              </a:rPr>
              <a:t>follow,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short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039"/>
              </a:lnSpc>
            </a:pPr>
            <a:r>
              <a:rPr sz="2000" dirty="0">
                <a:latin typeface="Calibri"/>
                <a:cs typeface="Calibri"/>
              </a:rPr>
              <a:t>online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course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which: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Outlines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statutory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changes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take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place.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29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Articulates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vision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Catholic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Relationships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Health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Education.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Explains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Life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Full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aims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help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fulfil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statutory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curriculum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Catholic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ethos.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Answers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some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Frequently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Asked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Questions.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2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90" dirty="0">
                <a:latin typeface="Calibri"/>
                <a:cs typeface="Calibri"/>
              </a:rPr>
              <a:t>To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take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consultation,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please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following:</a:t>
            </a:r>
            <a:endParaRPr sz="2000">
              <a:latin typeface="Calibri"/>
              <a:cs typeface="Calibri"/>
            </a:endParaRPr>
          </a:p>
          <a:p>
            <a:pPr marL="527685" indent="-514984">
              <a:lnSpc>
                <a:spcPts val="2039"/>
              </a:lnSpc>
              <a:spcBef>
                <a:spcPts val="275"/>
              </a:spcBef>
              <a:buAutoNum type="arabicPeriod"/>
              <a:tabLst>
                <a:tab pos="527685" algn="l"/>
              </a:tabLst>
            </a:pPr>
            <a:r>
              <a:rPr sz="2000" dirty="0">
                <a:latin typeface="Calibri"/>
                <a:cs typeface="Calibri"/>
                <a:hlinkClick r:id="rId2"/>
              </a:rPr>
              <a:t>Access</a:t>
            </a:r>
            <a:r>
              <a:rPr sz="2000" spc="-5" dirty="0">
                <a:latin typeface="Calibri"/>
                <a:cs typeface="Calibri"/>
                <a:hlinkClick r:id="rId2"/>
              </a:rPr>
              <a:t> </a:t>
            </a:r>
            <a:r>
              <a:rPr sz="2000" dirty="0">
                <a:latin typeface="Calibri"/>
                <a:cs typeface="Calibri"/>
                <a:hlinkClick r:id="rId2"/>
              </a:rPr>
              <a:t>the</a:t>
            </a:r>
            <a:r>
              <a:rPr sz="2000" spc="-20" dirty="0">
                <a:latin typeface="Calibri"/>
                <a:cs typeface="Calibri"/>
                <a:hlinkClick r:id="rId2"/>
              </a:rPr>
              <a:t> </a:t>
            </a:r>
            <a:r>
              <a:rPr sz="2000" spc="-10" dirty="0">
                <a:latin typeface="Calibri"/>
                <a:cs typeface="Calibri"/>
                <a:hlinkClick r:id="rId2"/>
              </a:rPr>
              <a:t>Parent</a:t>
            </a:r>
            <a:r>
              <a:rPr sz="2000" dirty="0">
                <a:latin typeface="Calibri"/>
                <a:cs typeface="Calibri"/>
                <a:hlinkClick r:id="rId2"/>
              </a:rPr>
              <a:t> Consultation</a:t>
            </a:r>
            <a:r>
              <a:rPr sz="2000" spc="-10" dirty="0">
                <a:latin typeface="Calibri"/>
                <a:cs typeface="Calibri"/>
                <a:hlinkClick r:id="rId2"/>
              </a:rPr>
              <a:t> </a:t>
            </a:r>
            <a:r>
              <a:rPr sz="2000" spc="-40" dirty="0">
                <a:latin typeface="Calibri"/>
                <a:cs typeface="Calibri"/>
                <a:hlinkClick r:id="rId2"/>
              </a:rPr>
              <a:t>Tool</a:t>
            </a:r>
            <a:r>
              <a:rPr sz="2000" spc="-30" dirty="0">
                <a:latin typeface="Calibri"/>
                <a:cs typeface="Calibri"/>
                <a:hlinkClick r:id="rId2"/>
              </a:rPr>
              <a:t> </a:t>
            </a:r>
            <a:r>
              <a:rPr sz="2000" dirty="0">
                <a:latin typeface="Calibri"/>
                <a:cs typeface="Calibri"/>
                <a:hlinkClick r:id="rId2"/>
              </a:rPr>
              <a:t>here:</a:t>
            </a:r>
            <a:r>
              <a:rPr sz="2000" spc="-10" dirty="0">
                <a:latin typeface="Calibri"/>
                <a:cs typeface="Calibri"/>
                <a:hlinkClick r:id="rId2"/>
              </a:rPr>
              <a:t> </a:t>
            </a:r>
            <a:r>
              <a:rPr sz="20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www.tentenresources.co.uk/parent-</a:t>
            </a:r>
            <a:r>
              <a:rPr sz="20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consultation-</a:t>
            </a:r>
            <a:endParaRPr sz="2000">
              <a:latin typeface="Calibri"/>
              <a:cs typeface="Calibri"/>
            </a:endParaRPr>
          </a:p>
          <a:p>
            <a:pPr marL="527685">
              <a:lnSpc>
                <a:spcPts val="2039"/>
              </a:lnSpc>
            </a:pPr>
            <a:r>
              <a:rPr sz="20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primary</a:t>
            </a:r>
            <a:endParaRPr sz="20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spcBef>
                <a:spcPts val="290"/>
              </a:spcBef>
              <a:buAutoNum type="arabicPeriod" startAt="2"/>
              <a:tabLst>
                <a:tab pos="527685" algn="l"/>
              </a:tabLst>
            </a:pPr>
            <a:r>
              <a:rPr sz="2000" dirty="0">
                <a:latin typeface="Calibri"/>
                <a:cs typeface="Calibri"/>
              </a:rPr>
              <a:t>Use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school’s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login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credentials</a:t>
            </a:r>
            <a:endParaRPr sz="20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spcBef>
                <a:spcPts val="275"/>
              </a:spcBef>
              <a:buAutoNum type="arabicPeriod" startAt="2"/>
              <a:tabLst>
                <a:tab pos="527685" algn="l"/>
              </a:tabLst>
            </a:pPr>
            <a:r>
              <a:rPr sz="2000" spc="-10" dirty="0">
                <a:latin typeface="Calibri"/>
                <a:cs typeface="Calibri"/>
              </a:rPr>
              <a:t>Undertake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Parent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Consultation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course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follow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instructions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provided.</a:t>
            </a:r>
            <a:endParaRPr sz="2000">
              <a:latin typeface="Calibri"/>
              <a:cs typeface="Calibri"/>
            </a:endParaRPr>
          </a:p>
          <a:p>
            <a:pPr marL="527685" indent="-514984">
              <a:lnSpc>
                <a:spcPct val="100000"/>
              </a:lnSpc>
              <a:spcBef>
                <a:spcPts val="275"/>
              </a:spcBef>
              <a:buAutoNum type="arabicPeriod" startAt="2"/>
              <a:tabLst>
                <a:tab pos="527685" algn="l"/>
              </a:tabLst>
            </a:pPr>
            <a:r>
              <a:rPr sz="2000" dirty="0">
                <a:latin typeface="Calibri"/>
                <a:cs typeface="Calibri"/>
              </a:rPr>
              <a:t>We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send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survey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week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complete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also.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23899" y="1536903"/>
            <a:ext cx="3588385" cy="3071495"/>
          </a:xfrm>
          <a:prstGeom prst="rect">
            <a:avLst/>
          </a:prstGeom>
        </p:spPr>
        <p:txBody>
          <a:bodyPr vert="horz" wrap="square" lIns="0" tIns="9525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750"/>
              </a:spcBef>
            </a:pPr>
            <a:r>
              <a:rPr sz="5400" dirty="0"/>
              <a:t>DfE</a:t>
            </a:r>
            <a:r>
              <a:rPr sz="5400" spc="-180" dirty="0"/>
              <a:t> </a:t>
            </a:r>
            <a:r>
              <a:rPr sz="5400" dirty="0"/>
              <a:t>-</a:t>
            </a:r>
            <a:r>
              <a:rPr sz="5400" spc="-145" dirty="0"/>
              <a:t> </a:t>
            </a:r>
            <a:r>
              <a:rPr sz="5400" spc="-10" dirty="0"/>
              <a:t>Right</a:t>
            </a:r>
            <a:r>
              <a:rPr sz="5400" spc="-180" dirty="0"/>
              <a:t> </a:t>
            </a:r>
            <a:r>
              <a:rPr sz="5400" spc="-25" dirty="0"/>
              <a:t>to </a:t>
            </a:r>
            <a:r>
              <a:rPr sz="5400" spc="-10" dirty="0"/>
              <a:t>withdraw your</a:t>
            </a:r>
            <a:r>
              <a:rPr sz="5400" spc="-290" dirty="0"/>
              <a:t> </a:t>
            </a:r>
            <a:r>
              <a:rPr sz="5400" spc="-10" dirty="0"/>
              <a:t>child- Primary</a:t>
            </a:r>
            <a:endParaRPr sz="5400"/>
          </a:p>
        </p:txBody>
      </p:sp>
      <p:sp>
        <p:nvSpPr>
          <p:cNvPr id="3" name="object 3"/>
          <p:cNvSpPr/>
          <p:nvPr/>
        </p:nvSpPr>
        <p:spPr>
          <a:xfrm>
            <a:off x="0" y="3163823"/>
            <a:ext cx="196850" cy="673735"/>
          </a:xfrm>
          <a:custGeom>
            <a:avLst/>
            <a:gdLst/>
            <a:ahLst/>
            <a:cxnLst/>
            <a:rect l="l" t="t" r="r" b="b"/>
            <a:pathLst>
              <a:path w="196850" h="673735">
                <a:moveTo>
                  <a:pt x="196596" y="0"/>
                </a:moveTo>
                <a:lnTo>
                  <a:pt x="0" y="0"/>
                </a:lnTo>
                <a:lnTo>
                  <a:pt x="0" y="673607"/>
                </a:lnTo>
                <a:lnTo>
                  <a:pt x="196596" y="673607"/>
                </a:lnTo>
                <a:lnTo>
                  <a:pt x="196596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8224" y="3163823"/>
            <a:ext cx="195580" cy="673735"/>
          </a:xfrm>
          <a:custGeom>
            <a:avLst/>
            <a:gdLst/>
            <a:ahLst/>
            <a:cxnLst/>
            <a:rect l="l" t="t" r="r" b="b"/>
            <a:pathLst>
              <a:path w="195579" h="673735">
                <a:moveTo>
                  <a:pt x="195072" y="0"/>
                </a:moveTo>
                <a:lnTo>
                  <a:pt x="0" y="0"/>
                </a:lnTo>
                <a:lnTo>
                  <a:pt x="0" y="673607"/>
                </a:lnTo>
                <a:lnTo>
                  <a:pt x="195072" y="673607"/>
                </a:lnTo>
                <a:lnTo>
                  <a:pt x="195072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4923" y="3163823"/>
            <a:ext cx="196850" cy="673735"/>
          </a:xfrm>
          <a:custGeom>
            <a:avLst/>
            <a:gdLst/>
            <a:ahLst/>
            <a:cxnLst/>
            <a:rect l="l" t="t" r="r" b="b"/>
            <a:pathLst>
              <a:path w="196850" h="673735">
                <a:moveTo>
                  <a:pt x="196595" y="0"/>
                </a:moveTo>
                <a:lnTo>
                  <a:pt x="0" y="0"/>
                </a:lnTo>
                <a:lnTo>
                  <a:pt x="0" y="673607"/>
                </a:lnTo>
                <a:lnTo>
                  <a:pt x="196595" y="673607"/>
                </a:lnTo>
                <a:lnTo>
                  <a:pt x="196595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5544311" y="0"/>
            <a:ext cx="6647815" cy="6858000"/>
            <a:chOff x="5544311" y="0"/>
            <a:chExt cx="6647815" cy="6858000"/>
          </a:xfrm>
        </p:grpSpPr>
        <p:sp>
          <p:nvSpPr>
            <p:cNvPr id="7" name="object 7"/>
            <p:cNvSpPr/>
            <p:nvPr/>
          </p:nvSpPr>
          <p:spPr>
            <a:xfrm>
              <a:off x="10696955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44311" y="967752"/>
              <a:ext cx="6283451" cy="539496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86043" y="982980"/>
              <a:ext cx="6009640" cy="5120640"/>
            </a:xfrm>
            <a:custGeom>
              <a:avLst/>
              <a:gdLst/>
              <a:ahLst/>
              <a:cxnLst/>
              <a:rect l="l" t="t" r="r" b="b"/>
              <a:pathLst>
                <a:path w="6009640" h="5120640">
                  <a:moveTo>
                    <a:pt x="6009132" y="0"/>
                  </a:moveTo>
                  <a:lnTo>
                    <a:pt x="0" y="0"/>
                  </a:lnTo>
                  <a:lnTo>
                    <a:pt x="0" y="5120640"/>
                  </a:lnTo>
                  <a:lnTo>
                    <a:pt x="6009132" y="5120640"/>
                  </a:lnTo>
                  <a:lnTo>
                    <a:pt x="60091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175375" y="1716405"/>
            <a:ext cx="447230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40" dirty="0">
                <a:latin typeface="Calibri"/>
                <a:cs typeface="Calibri"/>
              </a:rPr>
              <a:t>You </a:t>
            </a:r>
            <a:r>
              <a:rPr sz="1700" dirty="0">
                <a:latin typeface="Calibri"/>
                <a:cs typeface="Calibri"/>
              </a:rPr>
              <a:t>cannot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withdraw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your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child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from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Relationships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75375" y="1949957"/>
            <a:ext cx="5045075" cy="51879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1839"/>
              </a:lnSpc>
              <a:spcBef>
                <a:spcPts val="330"/>
              </a:spcBef>
            </a:pPr>
            <a:r>
              <a:rPr sz="1700" dirty="0">
                <a:latin typeface="Calibri"/>
                <a:cs typeface="Calibri"/>
              </a:rPr>
              <a:t>Education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because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it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is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important</a:t>
            </a:r>
            <a:r>
              <a:rPr sz="1700" spc="-7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that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all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children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receive </a:t>
            </a:r>
            <a:r>
              <a:rPr sz="1700" dirty="0">
                <a:latin typeface="Calibri"/>
                <a:cs typeface="Calibri"/>
              </a:rPr>
              <a:t>this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content,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covering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topics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such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as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friendships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and</a:t>
            </a:r>
            <a:r>
              <a:rPr sz="1700" spc="-70" dirty="0">
                <a:latin typeface="Calibri"/>
                <a:cs typeface="Calibri"/>
              </a:rPr>
              <a:t> </a:t>
            </a:r>
            <a:r>
              <a:rPr sz="1700" spc="-25" dirty="0">
                <a:latin typeface="Calibri"/>
                <a:cs typeface="Calibri"/>
              </a:rPr>
              <a:t>how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75375" y="2316327"/>
            <a:ext cx="4502150" cy="74485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sz="1700" dirty="0">
                <a:latin typeface="Calibri"/>
                <a:cs typeface="Calibri"/>
              </a:rPr>
              <a:t>to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stay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spc="-20" dirty="0">
                <a:latin typeface="Calibri"/>
                <a:cs typeface="Calibri"/>
              </a:rPr>
              <a:t>safe.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1700" spc="-35" dirty="0">
                <a:latin typeface="Calibri"/>
                <a:cs typeface="Calibri"/>
              </a:rPr>
              <a:t>Your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child’s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primary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school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can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choose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to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teach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spc="-25" dirty="0">
                <a:latin typeface="Calibri"/>
                <a:cs typeface="Calibri"/>
              </a:rPr>
              <a:t>Sex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75375" y="3009138"/>
            <a:ext cx="5092065" cy="1218565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305"/>
              </a:spcBef>
            </a:pPr>
            <a:r>
              <a:rPr sz="1700" spc="-10" dirty="0">
                <a:latin typeface="Calibri"/>
                <a:cs typeface="Calibri"/>
              </a:rPr>
              <a:t>Education.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If</a:t>
            </a:r>
            <a:r>
              <a:rPr sz="1700" spc="-25" dirty="0">
                <a:latin typeface="Calibri"/>
                <a:cs typeface="Calibri"/>
              </a:rPr>
              <a:t> you’d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like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to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know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more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about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this,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spc="-25" dirty="0">
                <a:latin typeface="Calibri"/>
                <a:cs typeface="Calibri"/>
              </a:rPr>
              <a:t>we </a:t>
            </a:r>
            <a:r>
              <a:rPr sz="1700" dirty="0">
                <a:latin typeface="Calibri"/>
                <a:cs typeface="Calibri"/>
              </a:rPr>
              <a:t>recommend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speaking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to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the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school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to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understand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spc="-20" dirty="0">
                <a:latin typeface="Calibri"/>
                <a:cs typeface="Calibri"/>
              </a:rPr>
              <a:t>what </a:t>
            </a:r>
            <a:r>
              <a:rPr sz="1700" dirty="0">
                <a:latin typeface="Calibri"/>
                <a:cs typeface="Calibri"/>
              </a:rPr>
              <a:t>will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be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taught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and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when.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If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you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do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not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want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your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child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25" dirty="0">
                <a:latin typeface="Calibri"/>
                <a:cs typeface="Calibri"/>
              </a:rPr>
              <a:t>to </a:t>
            </a:r>
            <a:r>
              <a:rPr sz="1700" dirty="0">
                <a:latin typeface="Calibri"/>
                <a:cs typeface="Calibri"/>
              </a:rPr>
              <a:t>take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part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in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some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or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all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of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the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lessons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on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Sex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Education, </a:t>
            </a:r>
            <a:r>
              <a:rPr sz="1700" dirty="0">
                <a:latin typeface="Calibri"/>
                <a:cs typeface="Calibri"/>
              </a:rPr>
              <a:t>you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can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ask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that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they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are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withdrawn.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At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primary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level,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spc="-25" dirty="0">
                <a:latin typeface="Calibri"/>
                <a:cs typeface="Calibri"/>
              </a:rPr>
              <a:t>the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75375" y="4175252"/>
            <a:ext cx="3319779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latin typeface="Calibri"/>
                <a:cs typeface="Calibri"/>
              </a:rPr>
              <a:t>head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teacher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must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grant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this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request.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75375" y="4534611"/>
            <a:ext cx="4874895" cy="75247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310"/>
              </a:spcBef>
            </a:pPr>
            <a:r>
              <a:rPr sz="1700" dirty="0">
                <a:latin typeface="Calibri"/>
                <a:cs typeface="Calibri"/>
              </a:rPr>
              <a:t>The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science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curriculum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in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all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maintained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schools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spc="-20" dirty="0">
                <a:latin typeface="Calibri"/>
                <a:cs typeface="Calibri"/>
              </a:rPr>
              <a:t>also </a:t>
            </a:r>
            <a:r>
              <a:rPr sz="1700" dirty="0">
                <a:latin typeface="Calibri"/>
                <a:cs typeface="Calibri"/>
              </a:rPr>
              <a:t>includes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content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on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human</a:t>
            </a:r>
            <a:r>
              <a:rPr sz="1700" spc="-3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development,</a:t>
            </a:r>
            <a:r>
              <a:rPr sz="1700" spc="-4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including reproduction,</a:t>
            </a:r>
            <a:r>
              <a:rPr sz="1700" spc="-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which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there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is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no</a:t>
            </a:r>
            <a:r>
              <a:rPr sz="1700" spc="-1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right</a:t>
            </a:r>
            <a:r>
              <a:rPr sz="1700" spc="-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to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withdraw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from.</a:t>
            </a:r>
            <a:endParaRPr sz="1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4585" y="129616"/>
            <a:ext cx="4526280" cy="5701689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5095" marR="118110" indent="1270" algn="ctr">
              <a:lnSpc>
                <a:spcPct val="90100"/>
              </a:lnSpc>
              <a:spcBef>
                <a:spcPts val="385"/>
              </a:spcBef>
            </a:pPr>
            <a:r>
              <a:rPr sz="2400" dirty="0">
                <a:latin typeface="Calibri Light"/>
                <a:cs typeface="Calibri Light"/>
              </a:rPr>
              <a:t>Life</a:t>
            </a:r>
            <a:r>
              <a:rPr sz="2400" spc="-7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to</a:t>
            </a:r>
            <a:r>
              <a:rPr sz="2400" spc="-4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the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Full</a:t>
            </a:r>
            <a:r>
              <a:rPr sz="2400" spc="-5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is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intended</a:t>
            </a:r>
            <a:r>
              <a:rPr sz="2400" spc="-4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to</a:t>
            </a:r>
            <a:r>
              <a:rPr sz="2400" spc="-45" dirty="0">
                <a:latin typeface="Calibri Light"/>
                <a:cs typeface="Calibri Light"/>
              </a:rPr>
              <a:t> </a:t>
            </a:r>
            <a:r>
              <a:rPr sz="2400" spc="-25" dirty="0">
                <a:latin typeface="Calibri Light"/>
                <a:cs typeface="Calibri Light"/>
              </a:rPr>
              <a:t>be </a:t>
            </a:r>
            <a:r>
              <a:rPr sz="2400" dirty="0">
                <a:latin typeface="Calibri Light"/>
                <a:cs typeface="Calibri Light"/>
              </a:rPr>
              <a:t>partnership</a:t>
            </a:r>
            <a:r>
              <a:rPr sz="2400" spc="-9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between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home,</a:t>
            </a:r>
            <a:r>
              <a:rPr sz="2400" spc="-70" dirty="0">
                <a:latin typeface="Calibri Light"/>
                <a:cs typeface="Calibri Light"/>
              </a:rPr>
              <a:t> </a:t>
            </a:r>
            <a:r>
              <a:rPr sz="2400" spc="-10" dirty="0">
                <a:latin typeface="Calibri Light"/>
                <a:cs typeface="Calibri Light"/>
              </a:rPr>
              <a:t>school </a:t>
            </a:r>
            <a:r>
              <a:rPr sz="2400" dirty="0">
                <a:latin typeface="Calibri Light"/>
                <a:cs typeface="Calibri Light"/>
              </a:rPr>
              <a:t>and</a:t>
            </a:r>
            <a:r>
              <a:rPr sz="2400" spc="-40" dirty="0">
                <a:latin typeface="Calibri Light"/>
                <a:cs typeface="Calibri Light"/>
              </a:rPr>
              <a:t> </a:t>
            </a:r>
            <a:r>
              <a:rPr sz="2400" spc="-10" dirty="0">
                <a:latin typeface="Calibri Light"/>
                <a:cs typeface="Calibri Light"/>
              </a:rPr>
              <a:t>church.</a:t>
            </a:r>
            <a:endParaRPr sz="2400" dirty="0">
              <a:latin typeface="Calibri Light"/>
              <a:cs typeface="Calibri Light"/>
            </a:endParaRPr>
          </a:p>
          <a:p>
            <a:pPr marL="58419" marR="50800" algn="ctr">
              <a:lnSpc>
                <a:spcPct val="90000"/>
              </a:lnSpc>
              <a:spcBef>
                <a:spcPts val="2595"/>
              </a:spcBef>
            </a:pPr>
            <a:r>
              <a:rPr sz="2400" dirty="0">
                <a:latin typeface="Calibri Light"/>
                <a:cs typeface="Calibri Light"/>
              </a:rPr>
              <a:t>We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know</a:t>
            </a:r>
            <a:r>
              <a:rPr sz="2400" spc="-4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that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you</a:t>
            </a:r>
            <a:r>
              <a:rPr sz="2400" spc="-6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already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do</a:t>
            </a:r>
            <a:r>
              <a:rPr sz="2400" spc="-60" dirty="0">
                <a:latin typeface="Calibri Light"/>
                <a:cs typeface="Calibri Light"/>
              </a:rPr>
              <a:t> </a:t>
            </a:r>
            <a:r>
              <a:rPr sz="2400" spc="-50" dirty="0">
                <a:latin typeface="Calibri Light"/>
                <a:cs typeface="Calibri Light"/>
              </a:rPr>
              <a:t>a </a:t>
            </a:r>
            <a:r>
              <a:rPr sz="2400" spc="-10" dirty="0">
                <a:latin typeface="Calibri Light"/>
                <a:cs typeface="Calibri Light"/>
              </a:rPr>
              <a:t>fantastic</a:t>
            </a:r>
            <a:r>
              <a:rPr sz="2400" spc="-6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job</a:t>
            </a:r>
            <a:r>
              <a:rPr sz="2400" spc="-3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and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we</a:t>
            </a:r>
            <a:r>
              <a:rPr sz="2400" spc="-3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see</a:t>
            </a:r>
            <a:r>
              <a:rPr sz="2400" spc="-35" dirty="0">
                <a:latin typeface="Calibri Light"/>
                <a:cs typeface="Calibri Light"/>
              </a:rPr>
              <a:t> </a:t>
            </a:r>
            <a:r>
              <a:rPr sz="2400" spc="-25" dirty="0">
                <a:latin typeface="Calibri Light"/>
                <a:cs typeface="Calibri Light"/>
              </a:rPr>
              <a:t>our </a:t>
            </a:r>
            <a:r>
              <a:rPr sz="2400" spc="-10" dirty="0">
                <a:latin typeface="Calibri Light"/>
                <a:cs typeface="Calibri Light"/>
              </a:rPr>
              <a:t>programme,</a:t>
            </a:r>
            <a:r>
              <a:rPr sz="2400" spc="-5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Life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to</a:t>
            </a:r>
            <a:r>
              <a:rPr sz="2400" spc="-4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the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Full,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as</a:t>
            </a:r>
            <a:r>
              <a:rPr sz="2400" spc="-50" dirty="0">
                <a:latin typeface="Calibri Light"/>
                <a:cs typeface="Calibri Light"/>
              </a:rPr>
              <a:t> a </a:t>
            </a:r>
            <a:r>
              <a:rPr sz="2400" dirty="0">
                <a:latin typeface="Calibri Light"/>
                <a:cs typeface="Calibri Light"/>
              </a:rPr>
              <a:t>means</a:t>
            </a:r>
            <a:r>
              <a:rPr sz="2400" spc="-3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to</a:t>
            </a:r>
            <a:r>
              <a:rPr sz="2400" spc="-2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further</a:t>
            </a:r>
            <a:r>
              <a:rPr sz="2400" spc="-5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develop,</a:t>
            </a:r>
            <a:r>
              <a:rPr sz="2400" spc="-20" dirty="0">
                <a:latin typeface="Calibri Light"/>
                <a:cs typeface="Calibri Light"/>
              </a:rPr>
              <a:t> </a:t>
            </a:r>
            <a:r>
              <a:rPr sz="2400" spc="-10" dirty="0">
                <a:latin typeface="Calibri Light"/>
                <a:cs typeface="Calibri Light"/>
              </a:rPr>
              <a:t>support </a:t>
            </a:r>
            <a:r>
              <a:rPr sz="2400" dirty="0">
                <a:latin typeface="Calibri Light"/>
                <a:cs typeface="Calibri Light"/>
              </a:rPr>
              <a:t>and</a:t>
            </a:r>
            <a:r>
              <a:rPr sz="2400" spc="-3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enrich</a:t>
            </a:r>
            <a:r>
              <a:rPr sz="2400" spc="-3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the</a:t>
            </a:r>
            <a:r>
              <a:rPr sz="2400" spc="-4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partnership</a:t>
            </a:r>
            <a:r>
              <a:rPr sz="2400" spc="-20" dirty="0">
                <a:latin typeface="Calibri Light"/>
                <a:cs typeface="Calibri Light"/>
              </a:rPr>
              <a:t> </a:t>
            </a:r>
            <a:r>
              <a:rPr sz="2400" spc="-10" dirty="0">
                <a:latin typeface="Calibri Light"/>
                <a:cs typeface="Calibri Light"/>
              </a:rPr>
              <a:t>between </a:t>
            </a:r>
            <a:r>
              <a:rPr sz="2400" dirty="0">
                <a:latin typeface="Calibri Light"/>
                <a:cs typeface="Calibri Light"/>
              </a:rPr>
              <a:t>home,</a:t>
            </a:r>
            <a:r>
              <a:rPr sz="2400" spc="-4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school</a:t>
            </a:r>
            <a:r>
              <a:rPr sz="2400" spc="-4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and</a:t>
            </a:r>
            <a:r>
              <a:rPr sz="2400" spc="-3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church</a:t>
            </a:r>
            <a:r>
              <a:rPr sz="2400" spc="-3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so</a:t>
            </a:r>
            <a:r>
              <a:rPr sz="2400" spc="-45" dirty="0">
                <a:latin typeface="Calibri Light"/>
                <a:cs typeface="Calibri Light"/>
              </a:rPr>
              <a:t> </a:t>
            </a:r>
            <a:r>
              <a:rPr sz="2400" spc="-20" dirty="0">
                <a:latin typeface="Calibri Light"/>
                <a:cs typeface="Calibri Light"/>
              </a:rPr>
              <a:t>that </a:t>
            </a:r>
            <a:r>
              <a:rPr sz="2400" dirty="0">
                <a:latin typeface="Calibri Light"/>
                <a:cs typeface="Calibri Light"/>
              </a:rPr>
              <a:t>your</a:t>
            </a:r>
            <a:r>
              <a:rPr sz="2400" spc="-2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child</a:t>
            </a:r>
            <a:r>
              <a:rPr sz="2400" spc="-1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is</a:t>
            </a:r>
            <a:r>
              <a:rPr sz="2400" spc="-2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fully</a:t>
            </a:r>
            <a:r>
              <a:rPr sz="2400" spc="-40" dirty="0">
                <a:latin typeface="Calibri Light"/>
                <a:cs typeface="Calibri Light"/>
              </a:rPr>
              <a:t> </a:t>
            </a:r>
            <a:r>
              <a:rPr sz="2400" spc="-10" dirty="0">
                <a:latin typeface="Calibri Light"/>
                <a:cs typeface="Calibri Light"/>
              </a:rPr>
              <a:t>supported.</a:t>
            </a:r>
            <a:endParaRPr sz="2400" dirty="0">
              <a:latin typeface="Calibri Light"/>
              <a:cs typeface="Calibri Light"/>
            </a:endParaRPr>
          </a:p>
          <a:p>
            <a:pPr marL="12700" marR="5080" indent="1905" algn="ctr">
              <a:lnSpc>
                <a:spcPct val="90000"/>
              </a:lnSpc>
              <a:spcBef>
                <a:spcPts val="2590"/>
              </a:spcBef>
            </a:pPr>
            <a:r>
              <a:rPr sz="2400" dirty="0">
                <a:latin typeface="Calibri Light"/>
                <a:cs typeface="Calibri Light"/>
              </a:rPr>
              <a:t>However</a:t>
            </a:r>
            <a:r>
              <a:rPr sz="2400" spc="-7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if</a:t>
            </a:r>
            <a:r>
              <a:rPr sz="2400" spc="-7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you</a:t>
            </a:r>
            <a:r>
              <a:rPr sz="2400" spc="-6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have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any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queries</a:t>
            </a:r>
            <a:r>
              <a:rPr sz="2400" spc="-60" dirty="0">
                <a:latin typeface="Calibri Light"/>
                <a:cs typeface="Calibri Light"/>
              </a:rPr>
              <a:t> </a:t>
            </a:r>
            <a:r>
              <a:rPr sz="2400" spc="-25" dirty="0">
                <a:latin typeface="Calibri Light"/>
                <a:cs typeface="Calibri Light"/>
              </a:rPr>
              <a:t>or </a:t>
            </a:r>
            <a:r>
              <a:rPr sz="2400" dirty="0">
                <a:latin typeface="Calibri Light"/>
                <a:cs typeface="Calibri Light"/>
              </a:rPr>
              <a:t>you</a:t>
            </a:r>
            <a:r>
              <a:rPr sz="2400" spc="-5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would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like</a:t>
            </a:r>
            <a:r>
              <a:rPr sz="2400" spc="-5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to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discuss</a:t>
            </a:r>
            <a:r>
              <a:rPr sz="2400" spc="-5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this</a:t>
            </a:r>
            <a:r>
              <a:rPr sz="2400" spc="-65" dirty="0">
                <a:latin typeface="Calibri Light"/>
                <a:cs typeface="Calibri Light"/>
              </a:rPr>
              <a:t> </a:t>
            </a:r>
            <a:r>
              <a:rPr sz="2400" spc="-10" dirty="0">
                <a:latin typeface="Calibri Light"/>
                <a:cs typeface="Calibri Light"/>
              </a:rPr>
              <a:t>further, </a:t>
            </a:r>
            <a:r>
              <a:rPr sz="2400" dirty="0">
                <a:latin typeface="Calibri Light"/>
                <a:cs typeface="Calibri Light"/>
              </a:rPr>
              <a:t>please</a:t>
            </a:r>
            <a:r>
              <a:rPr sz="2400" spc="-50" dirty="0">
                <a:latin typeface="Calibri Light"/>
                <a:cs typeface="Calibri Light"/>
              </a:rPr>
              <a:t> </a:t>
            </a:r>
            <a:r>
              <a:rPr sz="2400" dirty="0">
                <a:latin typeface="Calibri Light"/>
                <a:cs typeface="Calibri Light"/>
              </a:rPr>
              <a:t>contact</a:t>
            </a:r>
            <a:r>
              <a:rPr sz="2400" spc="-25" dirty="0">
                <a:latin typeface="Calibri Light"/>
                <a:cs typeface="Calibri Light"/>
              </a:rPr>
              <a:t> </a:t>
            </a:r>
            <a:r>
              <a:rPr sz="2400" dirty="0" err="1" smtClean="0">
                <a:latin typeface="Calibri Light"/>
                <a:cs typeface="Calibri Light"/>
              </a:rPr>
              <a:t>Mr</a:t>
            </a:r>
            <a:r>
              <a:rPr lang="en-US" sz="2400" dirty="0" err="1" smtClean="0">
                <a:latin typeface="Calibri Light"/>
                <a:cs typeface="Calibri Light"/>
              </a:rPr>
              <a:t>s</a:t>
            </a:r>
            <a:r>
              <a:rPr lang="en-US" sz="2400" dirty="0" smtClean="0">
                <a:latin typeface="Calibri Light"/>
                <a:cs typeface="Calibri Light"/>
              </a:rPr>
              <a:t> Vander </a:t>
            </a:r>
            <a:r>
              <a:rPr lang="en-US" sz="2400" dirty="0" err="1" smtClean="0">
                <a:latin typeface="Calibri Light"/>
                <a:cs typeface="Calibri Light"/>
              </a:rPr>
              <a:t>Vloet</a:t>
            </a:r>
            <a:r>
              <a:rPr lang="en-US" sz="2400" spc="-10" dirty="0" smtClean="0">
                <a:latin typeface="Calibri Light"/>
                <a:cs typeface="Calibri Light"/>
              </a:rPr>
              <a:t>. </a:t>
            </a:r>
            <a:endParaRPr sz="2400" dirty="0">
              <a:latin typeface="Calibri Light"/>
              <a:cs typeface="Calibri Light"/>
            </a:endParaRPr>
          </a:p>
          <a:p>
            <a:pPr algn="ctr">
              <a:lnSpc>
                <a:spcPct val="100000"/>
              </a:lnSpc>
              <a:spcBef>
                <a:spcPts val="2305"/>
              </a:spcBef>
            </a:pPr>
            <a:r>
              <a:rPr sz="2400" spc="-10" dirty="0">
                <a:latin typeface="Calibri Light"/>
                <a:cs typeface="Calibri Light"/>
              </a:rPr>
              <a:t>Questions?</a:t>
            </a:r>
            <a:endParaRPr sz="2400" dirty="0">
              <a:latin typeface="Calibri Light"/>
              <a:cs typeface="Calibri Ligh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154679"/>
            <a:ext cx="196850" cy="673735"/>
          </a:xfrm>
          <a:custGeom>
            <a:avLst/>
            <a:gdLst/>
            <a:ahLst/>
            <a:cxnLst/>
            <a:rect l="l" t="t" r="r" b="b"/>
            <a:pathLst>
              <a:path w="196850" h="673735">
                <a:moveTo>
                  <a:pt x="196596" y="0"/>
                </a:moveTo>
                <a:lnTo>
                  <a:pt x="0" y="0"/>
                </a:lnTo>
                <a:lnTo>
                  <a:pt x="0" y="673608"/>
                </a:lnTo>
                <a:lnTo>
                  <a:pt x="196596" y="673608"/>
                </a:lnTo>
                <a:lnTo>
                  <a:pt x="196596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8224" y="3154679"/>
            <a:ext cx="195580" cy="673735"/>
          </a:xfrm>
          <a:custGeom>
            <a:avLst/>
            <a:gdLst/>
            <a:ahLst/>
            <a:cxnLst/>
            <a:rect l="l" t="t" r="r" b="b"/>
            <a:pathLst>
              <a:path w="195579" h="673735">
                <a:moveTo>
                  <a:pt x="195072" y="0"/>
                </a:moveTo>
                <a:lnTo>
                  <a:pt x="0" y="0"/>
                </a:lnTo>
                <a:lnTo>
                  <a:pt x="0" y="673608"/>
                </a:lnTo>
                <a:lnTo>
                  <a:pt x="195072" y="673608"/>
                </a:lnTo>
                <a:lnTo>
                  <a:pt x="195072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4923" y="3154679"/>
            <a:ext cx="196850" cy="673735"/>
          </a:xfrm>
          <a:custGeom>
            <a:avLst/>
            <a:gdLst/>
            <a:ahLst/>
            <a:cxnLst/>
            <a:rect l="l" t="t" r="r" b="b"/>
            <a:pathLst>
              <a:path w="196850" h="673735">
                <a:moveTo>
                  <a:pt x="196595" y="0"/>
                </a:moveTo>
                <a:lnTo>
                  <a:pt x="0" y="0"/>
                </a:lnTo>
                <a:lnTo>
                  <a:pt x="0" y="673608"/>
                </a:lnTo>
                <a:lnTo>
                  <a:pt x="196595" y="673608"/>
                </a:lnTo>
                <a:lnTo>
                  <a:pt x="196595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5544311" y="0"/>
            <a:ext cx="6647815" cy="6858000"/>
            <a:chOff x="5544311" y="0"/>
            <a:chExt cx="6647815" cy="6858000"/>
          </a:xfrm>
        </p:grpSpPr>
        <p:sp>
          <p:nvSpPr>
            <p:cNvPr id="7" name="object 7"/>
            <p:cNvSpPr/>
            <p:nvPr/>
          </p:nvSpPr>
          <p:spPr>
            <a:xfrm>
              <a:off x="10696955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44311" y="376440"/>
              <a:ext cx="6283451" cy="629107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86043" y="391668"/>
              <a:ext cx="6009640" cy="6017260"/>
            </a:xfrm>
            <a:custGeom>
              <a:avLst/>
              <a:gdLst/>
              <a:ahLst/>
              <a:cxnLst/>
              <a:rect l="l" t="t" r="r" b="b"/>
              <a:pathLst>
                <a:path w="6009640" h="6017260">
                  <a:moveTo>
                    <a:pt x="6009132" y="0"/>
                  </a:moveTo>
                  <a:lnTo>
                    <a:pt x="0" y="0"/>
                  </a:lnTo>
                  <a:lnTo>
                    <a:pt x="0" y="6016752"/>
                  </a:lnTo>
                  <a:lnTo>
                    <a:pt x="6009132" y="6016752"/>
                  </a:lnTo>
                  <a:lnTo>
                    <a:pt x="60091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2263" y="665987"/>
              <a:ext cx="5536692" cy="546653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Closing</a:t>
            </a:r>
            <a:r>
              <a:rPr spc="-110" dirty="0"/>
              <a:t> </a:t>
            </a:r>
            <a:r>
              <a:rPr spc="-20" dirty="0"/>
              <a:t>Prayer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083563"/>
            <a:ext cx="86995" cy="673735"/>
          </a:xfrm>
          <a:custGeom>
            <a:avLst/>
            <a:gdLst/>
            <a:ahLst/>
            <a:cxnLst/>
            <a:rect l="l" t="t" r="r" b="b"/>
            <a:pathLst>
              <a:path w="86995" h="673735">
                <a:moveTo>
                  <a:pt x="86868" y="0"/>
                </a:moveTo>
                <a:lnTo>
                  <a:pt x="0" y="0"/>
                </a:lnTo>
                <a:lnTo>
                  <a:pt x="0" y="673608"/>
                </a:lnTo>
                <a:lnTo>
                  <a:pt x="86868" y="673608"/>
                </a:lnTo>
                <a:lnTo>
                  <a:pt x="86868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020" y="1083563"/>
            <a:ext cx="195580" cy="673735"/>
          </a:xfrm>
          <a:custGeom>
            <a:avLst/>
            <a:gdLst/>
            <a:ahLst/>
            <a:cxnLst/>
            <a:rect l="l" t="t" r="r" b="b"/>
            <a:pathLst>
              <a:path w="195579" h="673735">
                <a:moveTo>
                  <a:pt x="195072" y="0"/>
                </a:moveTo>
                <a:lnTo>
                  <a:pt x="0" y="0"/>
                </a:lnTo>
                <a:lnTo>
                  <a:pt x="0" y="673608"/>
                </a:lnTo>
                <a:lnTo>
                  <a:pt x="195072" y="673608"/>
                </a:lnTo>
                <a:lnTo>
                  <a:pt x="195072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4463" y="2090927"/>
            <a:ext cx="4297680" cy="27940"/>
          </a:xfrm>
          <a:custGeom>
            <a:avLst/>
            <a:gdLst/>
            <a:ahLst/>
            <a:cxnLst/>
            <a:rect l="l" t="t" r="r" b="b"/>
            <a:pathLst>
              <a:path w="4297680" h="27939">
                <a:moveTo>
                  <a:pt x="4297680" y="0"/>
                </a:moveTo>
                <a:lnTo>
                  <a:pt x="0" y="0"/>
                </a:lnTo>
                <a:lnTo>
                  <a:pt x="0" y="27432"/>
                </a:lnTo>
                <a:lnTo>
                  <a:pt x="4297680" y="27432"/>
                </a:lnTo>
                <a:lnTo>
                  <a:pt x="429768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69442" y="2438145"/>
            <a:ext cx="4264025" cy="3482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dirty="0">
                <a:latin typeface="Arial MT"/>
                <a:cs typeface="Arial MT"/>
              </a:rPr>
              <a:t>Heavenly</a:t>
            </a:r>
            <a:r>
              <a:rPr sz="1300" spc="-40" dirty="0">
                <a:latin typeface="Arial MT"/>
                <a:cs typeface="Arial MT"/>
              </a:rPr>
              <a:t> </a:t>
            </a:r>
            <a:r>
              <a:rPr sz="1300" spc="-10" dirty="0">
                <a:latin typeface="Arial MT"/>
                <a:cs typeface="Arial MT"/>
              </a:rPr>
              <a:t>Father,</a:t>
            </a:r>
            <a:endParaRPr sz="13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35"/>
              </a:spcBef>
            </a:pPr>
            <a:endParaRPr sz="1300">
              <a:latin typeface="Arial MT"/>
              <a:cs typeface="Arial MT"/>
            </a:endParaRPr>
          </a:p>
          <a:p>
            <a:pPr marL="12700" marR="61594">
              <a:lnSpc>
                <a:spcPts val="1400"/>
              </a:lnSpc>
            </a:pPr>
            <a:r>
              <a:rPr sz="1300" dirty="0">
                <a:latin typeface="Arial MT"/>
                <a:cs typeface="Arial MT"/>
              </a:rPr>
              <a:t>As</a:t>
            </a:r>
            <a:r>
              <a:rPr sz="1300" spc="-4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we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come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to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the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end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of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our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time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together we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thank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spc="-25" dirty="0">
                <a:latin typeface="Arial MT"/>
                <a:cs typeface="Arial MT"/>
              </a:rPr>
              <a:t>you </a:t>
            </a:r>
            <a:r>
              <a:rPr sz="1300" dirty="0">
                <a:latin typeface="Arial MT"/>
                <a:cs typeface="Arial MT"/>
              </a:rPr>
              <a:t>for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what</a:t>
            </a:r>
            <a:r>
              <a:rPr sz="1300" spc="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has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been</a:t>
            </a:r>
            <a:r>
              <a:rPr sz="1300" spc="-10" dirty="0">
                <a:latin typeface="Arial MT"/>
                <a:cs typeface="Arial MT"/>
              </a:rPr>
              <a:t> accomplished</a:t>
            </a:r>
            <a:r>
              <a:rPr sz="1300" spc="10" dirty="0">
                <a:latin typeface="Arial MT"/>
                <a:cs typeface="Arial MT"/>
              </a:rPr>
              <a:t> </a:t>
            </a:r>
            <a:r>
              <a:rPr sz="1300" spc="-10" dirty="0">
                <a:latin typeface="Arial MT"/>
                <a:cs typeface="Arial MT"/>
              </a:rPr>
              <a:t>here.</a:t>
            </a:r>
            <a:endParaRPr sz="13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15"/>
              </a:spcBef>
            </a:pPr>
            <a:endParaRPr sz="1300">
              <a:latin typeface="Arial MT"/>
              <a:cs typeface="Arial MT"/>
            </a:endParaRPr>
          </a:p>
          <a:p>
            <a:pPr marL="12700" marR="5080">
              <a:lnSpc>
                <a:spcPts val="1400"/>
              </a:lnSpc>
              <a:spcBef>
                <a:spcPts val="5"/>
              </a:spcBef>
            </a:pPr>
            <a:r>
              <a:rPr sz="1300" dirty="0">
                <a:latin typeface="Arial MT"/>
                <a:cs typeface="Arial MT"/>
              </a:rPr>
              <a:t>May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the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matters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discussed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serve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as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</a:t>
            </a:r>
            <a:r>
              <a:rPr sz="1300" spc="-4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catalyst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to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move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spc="-25" dirty="0">
                <a:latin typeface="Arial MT"/>
                <a:cs typeface="Arial MT"/>
              </a:rPr>
              <a:t>us </a:t>
            </a:r>
            <a:r>
              <a:rPr sz="1300" dirty="0">
                <a:latin typeface="Arial MT"/>
                <a:cs typeface="Arial MT"/>
              </a:rPr>
              <a:t>forward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and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cause</a:t>
            </a:r>
            <a:r>
              <a:rPr sz="1300" spc="-3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us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to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advance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and</a:t>
            </a:r>
            <a:r>
              <a:rPr sz="1300" spc="-3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see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growth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in</a:t>
            </a:r>
            <a:r>
              <a:rPr sz="1300" spc="-40" dirty="0">
                <a:latin typeface="Arial MT"/>
                <a:cs typeface="Arial MT"/>
              </a:rPr>
              <a:t> </a:t>
            </a:r>
            <a:r>
              <a:rPr sz="1300" spc="-25" dirty="0">
                <a:latin typeface="Arial MT"/>
                <a:cs typeface="Arial MT"/>
              </a:rPr>
              <a:t>all </a:t>
            </a:r>
            <a:r>
              <a:rPr sz="1300" dirty="0">
                <a:latin typeface="Arial MT"/>
                <a:cs typeface="Arial MT"/>
              </a:rPr>
              <a:t>areas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of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our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spc="-10" dirty="0">
                <a:latin typeface="Arial MT"/>
                <a:cs typeface="Arial MT"/>
              </a:rPr>
              <a:t>lives.</a:t>
            </a:r>
            <a:endParaRPr sz="13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20"/>
              </a:spcBef>
            </a:pPr>
            <a:endParaRPr sz="1300">
              <a:latin typeface="Arial MT"/>
              <a:cs typeface="Arial MT"/>
            </a:endParaRPr>
          </a:p>
          <a:p>
            <a:pPr marL="12700" marR="12700">
              <a:lnSpc>
                <a:spcPts val="1400"/>
              </a:lnSpc>
            </a:pPr>
            <a:r>
              <a:rPr sz="1300" dirty="0">
                <a:latin typeface="Arial MT"/>
                <a:cs typeface="Arial MT"/>
              </a:rPr>
              <a:t>May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we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leave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here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recognising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that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you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are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the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God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of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spc="-25" dirty="0">
                <a:latin typeface="Arial MT"/>
                <a:cs typeface="Arial MT"/>
              </a:rPr>
              <a:t>all </a:t>
            </a:r>
            <a:r>
              <a:rPr sz="1300" dirty="0">
                <a:latin typeface="Arial MT"/>
                <a:cs typeface="Arial MT"/>
              </a:rPr>
              <a:t>wisdom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and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you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are</a:t>
            </a:r>
            <a:r>
              <a:rPr sz="1300" spc="-3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willing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to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lead</a:t>
            </a:r>
            <a:r>
              <a:rPr sz="1300" spc="-3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us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spc="-10" dirty="0">
                <a:latin typeface="Arial MT"/>
                <a:cs typeface="Arial MT"/>
              </a:rPr>
              <a:t>forward.</a:t>
            </a:r>
            <a:endParaRPr sz="1300">
              <a:latin typeface="Arial MT"/>
              <a:cs typeface="Arial MT"/>
            </a:endParaRPr>
          </a:p>
          <a:p>
            <a:pPr marL="12700" marR="1036319">
              <a:lnSpc>
                <a:spcPts val="4010"/>
              </a:lnSpc>
              <a:spcBef>
                <a:spcPts val="325"/>
              </a:spcBef>
            </a:pPr>
            <a:r>
              <a:rPr sz="1300" dirty="0">
                <a:latin typeface="Arial MT"/>
                <a:cs typeface="Arial MT"/>
              </a:rPr>
              <a:t>This</a:t>
            </a:r>
            <a:r>
              <a:rPr sz="1300" spc="-3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we</a:t>
            </a:r>
            <a:r>
              <a:rPr sz="1300" spc="-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pray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in</a:t>
            </a:r>
            <a:r>
              <a:rPr sz="1300" spc="-3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the</a:t>
            </a:r>
            <a:r>
              <a:rPr sz="1300" spc="-1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name</a:t>
            </a:r>
            <a:r>
              <a:rPr sz="1300" spc="-1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of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Jesus</a:t>
            </a:r>
            <a:r>
              <a:rPr sz="1300" spc="-25" dirty="0">
                <a:latin typeface="Arial MT"/>
                <a:cs typeface="Arial MT"/>
              </a:rPr>
              <a:t> </a:t>
            </a:r>
            <a:r>
              <a:rPr sz="1300" dirty="0">
                <a:latin typeface="Arial MT"/>
                <a:cs typeface="Arial MT"/>
              </a:rPr>
              <a:t>the</a:t>
            </a:r>
            <a:r>
              <a:rPr sz="1300" spc="-20" dirty="0">
                <a:latin typeface="Arial MT"/>
                <a:cs typeface="Arial MT"/>
              </a:rPr>
              <a:t> </a:t>
            </a:r>
            <a:r>
              <a:rPr sz="1300" spc="-10" dirty="0">
                <a:latin typeface="Arial MT"/>
                <a:cs typeface="Arial MT"/>
              </a:rPr>
              <a:t>Lord, </a:t>
            </a:r>
            <a:r>
              <a:rPr sz="1300" spc="-20" dirty="0">
                <a:latin typeface="Arial MT"/>
                <a:cs typeface="Arial MT"/>
              </a:rPr>
              <a:t>Amen</a:t>
            </a:r>
            <a:endParaRPr sz="130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544311" y="0"/>
            <a:ext cx="6647815" cy="6858000"/>
            <a:chOff x="5544311" y="0"/>
            <a:chExt cx="6647815" cy="6858000"/>
          </a:xfrm>
        </p:grpSpPr>
        <p:sp>
          <p:nvSpPr>
            <p:cNvPr id="8" name="object 8"/>
            <p:cNvSpPr/>
            <p:nvPr/>
          </p:nvSpPr>
          <p:spPr>
            <a:xfrm>
              <a:off x="10696955" y="0"/>
              <a:ext cx="1495425" cy="6858000"/>
            </a:xfrm>
            <a:custGeom>
              <a:avLst/>
              <a:gdLst/>
              <a:ahLst/>
              <a:cxnLst/>
              <a:rect l="l" t="t" r="r" b="b"/>
              <a:pathLst>
                <a:path w="1495425" h="6858000">
                  <a:moveTo>
                    <a:pt x="1495044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1495044" y="685800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44311" y="498360"/>
              <a:ext cx="6283451" cy="610971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686043" y="513587"/>
              <a:ext cx="6009640" cy="5835650"/>
            </a:xfrm>
            <a:custGeom>
              <a:avLst/>
              <a:gdLst/>
              <a:ahLst/>
              <a:cxnLst/>
              <a:rect l="l" t="t" r="r" b="b"/>
              <a:pathLst>
                <a:path w="6009640" h="5835650">
                  <a:moveTo>
                    <a:pt x="6009132" y="0"/>
                  </a:moveTo>
                  <a:lnTo>
                    <a:pt x="0" y="0"/>
                  </a:lnTo>
                  <a:lnTo>
                    <a:pt x="0" y="5835396"/>
                  </a:lnTo>
                  <a:lnTo>
                    <a:pt x="6009132" y="5835396"/>
                  </a:lnTo>
                  <a:lnTo>
                    <a:pt x="60091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77127" y="800100"/>
              <a:ext cx="5425439" cy="52578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2575</Words>
  <Application>Microsoft Office PowerPoint</Application>
  <PresentationFormat>Widescreen</PresentationFormat>
  <Paragraphs>315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 MT</vt:lpstr>
      <vt:lpstr>Calibri</vt:lpstr>
      <vt:lpstr>Calibri Light</vt:lpstr>
      <vt:lpstr>Times New Roman</vt:lpstr>
      <vt:lpstr>Office Theme</vt:lpstr>
      <vt:lpstr>RSE in our School</vt:lpstr>
      <vt:lpstr>Prayer</vt:lpstr>
      <vt:lpstr>PowerPoint Presentation</vt:lpstr>
      <vt:lpstr>Statutory RSE</vt:lpstr>
      <vt:lpstr>PowerPoint Presentation</vt:lpstr>
      <vt:lpstr>Vision for Relationship and Sex Education in Westminster Catholic Schools</vt:lpstr>
      <vt:lpstr>Primary Relationships Education</vt:lpstr>
      <vt:lpstr>Primary Health Education</vt:lpstr>
      <vt:lpstr>As a Catholic school, our mission is to support the spiritual, moral, social and cultural development of all of our pupils,</vt:lpstr>
      <vt:lpstr>How do we teach RSE at St Ignatius?</vt:lpstr>
      <vt:lpstr>Our RSE Curriculum</vt:lpstr>
      <vt:lpstr>Our RSE Curriculum: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Decisions: Consistent Vocabulary</vt:lpstr>
      <vt:lpstr>Who is responsible for teaching RSE?</vt:lpstr>
      <vt:lpstr>DfE- Parents rights</vt:lpstr>
      <vt:lpstr>Parent Portal</vt:lpstr>
      <vt:lpstr>Parent Consultation Tool</vt:lpstr>
      <vt:lpstr>DfE - Right to withdraw your child- Primary</vt:lpstr>
      <vt:lpstr>PowerPoint Presentation</vt:lpstr>
      <vt:lpstr>Closing Prayer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 (Informing) - Meeting 1</dc:title>
  <dc:creator>Trisha Hedley</dc:creator>
  <cp:lastModifiedBy>O'Neill, Emer</cp:lastModifiedBy>
  <cp:revision>3</cp:revision>
  <dcterms:created xsi:type="dcterms:W3CDTF">2025-02-27T09:59:50Z</dcterms:created>
  <dcterms:modified xsi:type="dcterms:W3CDTF">2025-03-04T10:19:45Z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2024-10-14T00:00:00Z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2025-02-27T00:00:00Z</vt:filetime>
  </property>
  <property fmtid="{D5CDD505-2E9C-101B-9397-08002B2CF9AE}" pid="5" name="Producer">
    <vt:lpwstr>Microsoft® PowerPoint® 2019</vt:lpwstr>
  </property>
</Properties>
</file>