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notesMaster+xml" PartName="/ppt/notesMasters/notesMaster1.xml"/>
  <Override ContentType="application/vnd.openxmlformats-officedocument.presentationml.notesSlide+xml" PartName="/ppt/notesSlides/notesSlide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14.xml"/>
  <Override ContentType="application/vnd.openxmlformats-officedocument.presentationml.slide+xml" PartName="/ppt/slides/slide15.xml"/>
  <Override ContentType="application/vnd.openxmlformats-officedocument.presentationml.slide+xml" PartName="/ppt/slides/slide16.xml"/>
  <Override ContentType="application/vnd.openxmlformats-officedocument.presentationml.slide+xml" PartName="/ppt/slides/slide17.xml"/>
  <Override ContentType="application/vnd.openxmlformats-officedocument.presentationml.slide+xml" PartName="/ppt/slides/slide18.xml"/>
  <Override ContentType="application/vnd.openxmlformats-officedocument.presentationml.slide+xml" PartName="/ppt/slides/slide19.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22.xml"/>
  <Override ContentType="application/vnd.openxmlformats-officedocument.presentationml.slide+xml" PartName="/ppt/slides/slide23.xml"/>
  <Override ContentType="application/vnd.openxmlformats-officedocument.presentationml.slide+xml" PartName="/ppt/slides/slide24.xml"/>
  <Override ContentType="application/vnd.openxmlformats-officedocument.presentationml.slide+xml" PartName="/ppt/slides/slide25.xml"/>
  <Override ContentType="application/vnd.openxmlformats-officedocument.presentationml.slide+xml" PartName="/ppt/slides/slide26.xml"/>
  <Override ContentType="application/vnd.openxmlformats-officedocument.presentationml.slide+xml" PartName="/ppt/slides/slide27.xml"/>
  <Override ContentType="application/vnd.openxmlformats-officedocument.presentationml.slide+xml" PartName="/ppt/slides/slide28.xml"/>
  <Override ContentType="application/vnd.openxmlformats-officedocument.presentationml.slide+xml" PartName="/ppt/slides/slide29.xml"/>
  <Override ContentType="application/vnd.openxmlformats-officedocument.presentationml.slide+xml" PartName="/ppt/slides/slide30.xml"/>
  <Override ContentType="application/vnd.openxmlformats-officedocument.presentationml.slide+xml" PartName="/ppt/slides/slide31.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notesMasterIdLst>
    <p:notesMasterId r:id="rId37"/>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Lst>
  <p:sldSz cx="18288000" cy="10287000"/>
  <p:notesSz cx="6858000" cy="9144000"/>
  <p:embeddedFontLst>
    <p:embeddedFont>
      <p:font typeface="SassoonPrimaryInfant" charset="1" panose="00000000000000000000"/>
      <p:regular r:id="rId40"/>
    </p:embeddedFont>
    <p:embeddedFont>
      <p:font typeface="Canva Sans Bold" charset="1" panose="020B0803030501040103"/>
      <p:regular r:id="rId41"/>
    </p:embeddedFont>
    <p:embeddedFont>
      <p:font typeface="Canva Sans" charset="1" panose="020B0503030501040103"/>
      <p:regular r:id="rId4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16" Target="slides/slide11.xml" Type="http://schemas.openxmlformats.org/officeDocument/2006/relationships/slide"/><Relationship Id="rId17" Target="slides/slide12.xml" Type="http://schemas.openxmlformats.org/officeDocument/2006/relationships/slide"/><Relationship Id="rId18" Target="slides/slide13.xml" Type="http://schemas.openxmlformats.org/officeDocument/2006/relationships/slide"/><Relationship Id="rId19" Target="slides/slide14.xml" Type="http://schemas.openxmlformats.org/officeDocument/2006/relationships/slide"/><Relationship Id="rId2" Target="presProps.xml" Type="http://schemas.openxmlformats.org/officeDocument/2006/relationships/presProps"/><Relationship Id="rId20" Target="slides/slide15.xml" Type="http://schemas.openxmlformats.org/officeDocument/2006/relationships/slide"/><Relationship Id="rId21" Target="slides/slide16.xml" Type="http://schemas.openxmlformats.org/officeDocument/2006/relationships/slide"/><Relationship Id="rId22" Target="slides/slide17.xml" Type="http://schemas.openxmlformats.org/officeDocument/2006/relationships/slide"/><Relationship Id="rId23" Target="slides/slide18.xml" Type="http://schemas.openxmlformats.org/officeDocument/2006/relationships/slide"/><Relationship Id="rId24" Target="slides/slide19.xml" Type="http://schemas.openxmlformats.org/officeDocument/2006/relationships/slide"/><Relationship Id="rId25" Target="slides/slide20.xml" Type="http://schemas.openxmlformats.org/officeDocument/2006/relationships/slide"/><Relationship Id="rId26" Target="slides/slide21.xml" Type="http://schemas.openxmlformats.org/officeDocument/2006/relationships/slide"/><Relationship Id="rId27" Target="slides/slide22.xml" Type="http://schemas.openxmlformats.org/officeDocument/2006/relationships/slide"/><Relationship Id="rId28" Target="slides/slide23.xml" Type="http://schemas.openxmlformats.org/officeDocument/2006/relationships/slide"/><Relationship Id="rId29" Target="slides/slide24.xml" Type="http://schemas.openxmlformats.org/officeDocument/2006/relationships/slide"/><Relationship Id="rId3" Target="viewProps.xml" Type="http://schemas.openxmlformats.org/officeDocument/2006/relationships/viewProps"/><Relationship Id="rId30" Target="slides/slide25.xml" Type="http://schemas.openxmlformats.org/officeDocument/2006/relationships/slide"/><Relationship Id="rId31" Target="slides/slide26.xml" Type="http://schemas.openxmlformats.org/officeDocument/2006/relationships/slide"/><Relationship Id="rId32" Target="slides/slide27.xml" Type="http://schemas.openxmlformats.org/officeDocument/2006/relationships/slide"/><Relationship Id="rId33" Target="slides/slide28.xml" Type="http://schemas.openxmlformats.org/officeDocument/2006/relationships/slide"/><Relationship Id="rId34" Target="slides/slide29.xml" Type="http://schemas.openxmlformats.org/officeDocument/2006/relationships/slide"/><Relationship Id="rId35" Target="slides/slide30.xml" Type="http://schemas.openxmlformats.org/officeDocument/2006/relationships/slide"/><Relationship Id="rId36" Target="slides/slide31.xml" Type="http://schemas.openxmlformats.org/officeDocument/2006/relationships/slide"/><Relationship Id="rId37" Target="notesMasters/notesMaster1.xml" Type="http://schemas.openxmlformats.org/officeDocument/2006/relationships/notesMaster"/><Relationship Id="rId38" Target="theme/theme2.xml" Type="http://schemas.openxmlformats.org/officeDocument/2006/relationships/theme"/><Relationship Id="rId39" Target="notesSlides/notesSlide1.xml" Type="http://schemas.openxmlformats.org/officeDocument/2006/relationships/notesSlide"/><Relationship Id="rId4" Target="theme/theme1.xml" Type="http://schemas.openxmlformats.org/officeDocument/2006/relationships/theme"/><Relationship Id="rId40" Target="fonts/font40.fntdata" Type="http://schemas.openxmlformats.org/officeDocument/2006/relationships/font"/><Relationship Id="rId41" Target="fonts/font41.fntdata" Type="http://schemas.openxmlformats.org/officeDocument/2006/relationships/font"/><Relationship Id="rId42" Target="fonts/font42.fntdata" Type="http://schemas.openxmlformats.org/officeDocument/2006/relationships/font"/><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notesMasters/_rels/notesMaster1.xml.rels><?xml version="1.0" encoding="UTF-8" standalone="yes"?><Relationships xmlns="http://schemas.openxmlformats.org/package/2006/relationships"><Relationship Id="rId1" Target="../theme/theme2.xml" Type="http://schemas.openxmlformats.org/officeDocument/2006/relationships/theme"/></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1.7.2013</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xml" Type="http://schemas.openxmlformats.org/officeDocument/2006/relationships/slide"/></Relationships>
</file>

<file path=ppt/notesSlides/notesSlide1.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Welcome to St Ignatius. Thank you for coming</a:t>
            </a:r>
          </a:p>
          <a:p>
            <a:r>
              <a:rPr lang="en-US"/>
              <a:t/>
            </a:r>
          </a:p>
          <a:p>
            <a:r>
              <a:rPr lang="en-US"/>
              <a:t>My name is Mrs W and this is my colleague Mr Penson and we are going to talk to you about how we teach English at St Ignatius and how you can support your child at home.</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1.xml" Type="http://schemas.openxmlformats.org/officeDocument/2006/relationships/notesSlide"/><Relationship Id="rId3" Target="../media/image1.jpeg" Type="http://schemas.openxmlformats.org/officeDocument/2006/relationships/image"/><Relationship Id="rId4" Target="../media/image2.pn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 Id="rId3" Target="../media/image3.png" Type="http://schemas.openxmlformats.org/officeDocument/2006/relationships/image"/><Relationship Id="rId4" Target="../media/image4.pn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 Id="rId3" Target="../media/image2.pn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png" Type="http://schemas.openxmlformats.org/officeDocument/2006/relationships/image"/><Relationship Id="rId3" Target="../media/image2.png" Type="http://schemas.openxmlformats.org/officeDocument/2006/relationships/image"/></Relationships>
</file>

<file path=ppt/slides/_rels/slide1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 Id="rId3" Target="../media/image7.png" Type="http://schemas.openxmlformats.org/officeDocument/2006/relationships/image"/></Relationships>
</file>

<file path=ppt/slides/_rels/slide1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8.png" Type="http://schemas.openxmlformats.org/officeDocument/2006/relationships/image"/><Relationship Id="rId3" Target="../media/image2.png" Type="http://schemas.openxmlformats.org/officeDocument/2006/relationships/image"/><Relationship Id="rId4" Target="../media/image9.png" Type="http://schemas.openxmlformats.org/officeDocument/2006/relationships/image"/></Relationships>
</file>

<file path=ppt/slides/_rels/slide1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s>
</file>

<file path=ppt/slides/_rels/slide1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 Id="rId3" Target="../media/image10.png" Type="http://schemas.openxmlformats.org/officeDocument/2006/relationships/image"/><Relationship Id="rId4" Target="../media/image11.png" Type="http://schemas.openxmlformats.org/officeDocument/2006/relationships/image"/></Relationships>
</file>

<file path=ppt/slides/_rels/slide1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s>
</file>

<file path=ppt/slides/_rels/slide1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s>
</file>

<file path=ppt/slides/_rels/slide1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s>
</file>

<file path=ppt/slides/_rels/slide1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 Id="rId3" Target="../media/image6.png" Type="http://schemas.openxmlformats.org/officeDocument/2006/relationships/image"/></Relationships>
</file>

<file path=ppt/slides/_rels/slide2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 Id="rId3" Target="../media/image12.png" Type="http://schemas.openxmlformats.org/officeDocument/2006/relationships/image"/></Relationships>
</file>

<file path=ppt/slides/_rels/slide2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s>
</file>

<file path=ppt/slides/_rels/slide2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s>
</file>

<file path=ppt/slides/_rels/slide2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3.png" Type="http://schemas.openxmlformats.org/officeDocument/2006/relationships/image"/><Relationship Id="rId3" Target="../media/image2.png" Type="http://schemas.openxmlformats.org/officeDocument/2006/relationships/image"/><Relationship Id="rId4" Target="../media/image14.png" Type="http://schemas.openxmlformats.org/officeDocument/2006/relationships/image"/></Relationships>
</file>

<file path=ppt/slides/_rels/slide2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 Id="rId3" Target="../media/image15.png" Type="http://schemas.openxmlformats.org/officeDocument/2006/relationships/image"/></Relationships>
</file>

<file path=ppt/slides/_rels/slide2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s>
</file>

<file path=ppt/slides/_rels/slide2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s>
</file>

<file path=ppt/slides/_rels/slide2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s>
</file>

<file path=ppt/slides/_rels/slide2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s>
</file>

<file path=ppt/slides/_rels/slide2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s>
</file>

<file path=ppt/slides/_rels/slide3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s>
</file>

<file path=ppt/slides/_rels/slide31.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3"/>
            <a:stretch>
              <a:fillRect l="0" t="-38888" r="0" b="-38888"/>
            </a:stretch>
          </a:blipFill>
        </p:spPr>
      </p:sp>
      <p:sp>
        <p:nvSpPr>
          <p:cNvPr name="Freeform 3" id="3"/>
          <p:cNvSpPr/>
          <p:nvPr/>
        </p:nvSpPr>
        <p:spPr>
          <a:xfrm flipH="false" flipV="false" rot="0">
            <a:off x="8226869" y="7292293"/>
            <a:ext cx="2486238" cy="2633571"/>
          </a:xfrm>
          <a:custGeom>
            <a:avLst/>
            <a:gdLst/>
            <a:ahLst/>
            <a:cxnLst/>
            <a:rect r="r" b="b" t="t" l="l"/>
            <a:pathLst>
              <a:path h="2633571" w="2486238">
                <a:moveTo>
                  <a:pt x="0" y="0"/>
                </a:moveTo>
                <a:lnTo>
                  <a:pt x="2486238" y="0"/>
                </a:lnTo>
                <a:lnTo>
                  <a:pt x="2486238" y="2633571"/>
                </a:lnTo>
                <a:lnTo>
                  <a:pt x="0" y="2633571"/>
                </a:lnTo>
                <a:lnTo>
                  <a:pt x="0" y="0"/>
                </a:lnTo>
                <a:close/>
              </a:path>
            </a:pathLst>
          </a:custGeom>
          <a:blipFill>
            <a:blip r:embed="rId4"/>
            <a:stretch>
              <a:fillRect l="0" t="0" r="0" b="0"/>
            </a:stretch>
          </a:blipFill>
        </p:spPr>
      </p:sp>
      <p:grpSp>
        <p:nvGrpSpPr>
          <p:cNvPr name="Group 4" id="4"/>
          <p:cNvGrpSpPr/>
          <p:nvPr/>
        </p:nvGrpSpPr>
        <p:grpSpPr>
          <a:xfrm rot="0">
            <a:off x="243050" y="1028700"/>
            <a:ext cx="17542115" cy="6072950"/>
            <a:chOff x="0" y="0"/>
            <a:chExt cx="2717733" cy="940859"/>
          </a:xfrm>
        </p:grpSpPr>
        <p:sp>
          <p:nvSpPr>
            <p:cNvPr name="Freeform 5" id="5"/>
            <p:cNvSpPr/>
            <p:nvPr/>
          </p:nvSpPr>
          <p:spPr>
            <a:xfrm flipH="false" flipV="false" rot="0">
              <a:off x="0" y="0"/>
              <a:ext cx="2717733" cy="940859"/>
            </a:xfrm>
            <a:custGeom>
              <a:avLst/>
              <a:gdLst/>
              <a:ahLst/>
              <a:cxnLst/>
              <a:rect r="r" b="b" t="t" l="l"/>
              <a:pathLst>
                <a:path h="940859" w="2717733">
                  <a:moveTo>
                    <a:pt x="10151" y="0"/>
                  </a:moveTo>
                  <a:lnTo>
                    <a:pt x="2707582" y="0"/>
                  </a:lnTo>
                  <a:cubicBezTo>
                    <a:pt x="2713188" y="0"/>
                    <a:pt x="2717733" y="4545"/>
                    <a:pt x="2717733" y="10151"/>
                  </a:cubicBezTo>
                  <a:lnTo>
                    <a:pt x="2717733" y="930708"/>
                  </a:lnTo>
                  <a:cubicBezTo>
                    <a:pt x="2717733" y="936314"/>
                    <a:pt x="2713188" y="940859"/>
                    <a:pt x="2707582" y="940859"/>
                  </a:cubicBezTo>
                  <a:lnTo>
                    <a:pt x="10151" y="940859"/>
                  </a:lnTo>
                  <a:cubicBezTo>
                    <a:pt x="4545" y="940859"/>
                    <a:pt x="0" y="936314"/>
                    <a:pt x="0" y="930708"/>
                  </a:cubicBezTo>
                  <a:lnTo>
                    <a:pt x="0" y="10151"/>
                  </a:lnTo>
                  <a:cubicBezTo>
                    <a:pt x="0" y="4545"/>
                    <a:pt x="4545" y="0"/>
                    <a:pt x="10151" y="0"/>
                  </a:cubicBezTo>
                  <a:close/>
                </a:path>
              </a:pathLst>
            </a:custGeom>
            <a:solidFill>
              <a:srgbClr val="335579"/>
            </a:solidFill>
            <a:ln w="12700">
              <a:solidFill>
                <a:srgbClr val="000000"/>
              </a:solidFill>
            </a:ln>
          </p:spPr>
        </p:sp>
      </p:grpSp>
      <p:sp>
        <p:nvSpPr>
          <p:cNvPr name="TextBox 6" id="6"/>
          <p:cNvSpPr txBox="true"/>
          <p:nvPr/>
        </p:nvSpPr>
        <p:spPr>
          <a:xfrm rot="0">
            <a:off x="-129893" y="870483"/>
            <a:ext cx="18288000" cy="6160785"/>
          </a:xfrm>
          <a:prstGeom prst="rect">
            <a:avLst/>
          </a:prstGeom>
        </p:spPr>
        <p:txBody>
          <a:bodyPr anchor="t" rtlCol="false" tIns="0" lIns="0" bIns="0" rIns="0">
            <a:spAutoFit/>
          </a:bodyPr>
          <a:lstStyle/>
          <a:p>
            <a:pPr algn="ctr">
              <a:lnSpc>
                <a:spcPts val="16379"/>
              </a:lnSpc>
            </a:pPr>
            <a:r>
              <a:rPr lang="en-US" sz="11699">
                <a:solidFill>
                  <a:srgbClr val="F6F6F9"/>
                </a:solidFill>
                <a:latin typeface="SassoonPrimaryInfant"/>
                <a:ea typeface="SassoonPrimaryInfant"/>
                <a:cs typeface="SassoonPrimaryInfant"/>
                <a:sym typeface="SassoonPrimaryInfant"/>
              </a:rPr>
              <a:t>KS2 English  </a:t>
            </a:r>
          </a:p>
          <a:p>
            <a:pPr algn="ctr">
              <a:lnSpc>
                <a:spcPts val="16379"/>
              </a:lnSpc>
            </a:pPr>
            <a:r>
              <a:rPr lang="en-US" sz="11699">
                <a:solidFill>
                  <a:srgbClr val="F6F6F9"/>
                </a:solidFill>
                <a:latin typeface="SassoonPrimaryInfant"/>
                <a:ea typeface="SassoonPrimaryInfant"/>
                <a:cs typeface="SassoonPrimaryInfant"/>
                <a:sym typeface="SassoonPrimaryInfant"/>
              </a:rPr>
              <a:t>St Ignatius Catholic Primary School</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F6F6F9"/>
        </a:solidFill>
      </p:bgPr>
    </p:bg>
    <p:spTree>
      <p:nvGrpSpPr>
        <p:cNvPr id="1" name=""/>
        <p:cNvGrpSpPr/>
        <p:nvPr/>
      </p:nvGrpSpPr>
      <p:grpSpPr>
        <a:xfrm>
          <a:off x="0" y="0"/>
          <a:ext cx="0" cy="0"/>
          <a:chOff x="0" y="0"/>
          <a:chExt cx="0" cy="0"/>
        </a:xfrm>
      </p:grpSpPr>
      <p:sp>
        <p:nvSpPr>
          <p:cNvPr name="Freeform 2" id="2"/>
          <p:cNvSpPr/>
          <p:nvPr/>
        </p:nvSpPr>
        <p:spPr>
          <a:xfrm flipH="false" flipV="false" rot="0">
            <a:off x="15572580" y="7437869"/>
            <a:ext cx="2486238" cy="2633571"/>
          </a:xfrm>
          <a:custGeom>
            <a:avLst/>
            <a:gdLst/>
            <a:ahLst/>
            <a:cxnLst/>
            <a:rect r="r" b="b" t="t" l="l"/>
            <a:pathLst>
              <a:path h="2633571" w="2486238">
                <a:moveTo>
                  <a:pt x="0" y="0"/>
                </a:moveTo>
                <a:lnTo>
                  <a:pt x="2486238" y="0"/>
                </a:lnTo>
                <a:lnTo>
                  <a:pt x="2486238" y="2633571"/>
                </a:lnTo>
                <a:lnTo>
                  <a:pt x="0" y="2633571"/>
                </a:lnTo>
                <a:lnTo>
                  <a:pt x="0" y="0"/>
                </a:lnTo>
                <a:close/>
              </a:path>
            </a:pathLst>
          </a:custGeom>
          <a:blipFill>
            <a:blip r:embed="rId2"/>
            <a:stretch>
              <a:fillRect l="0" t="0" r="0" b="0"/>
            </a:stretch>
          </a:blipFill>
        </p:spPr>
      </p:sp>
      <p:sp>
        <p:nvSpPr>
          <p:cNvPr name="TextBox 3" id="3"/>
          <p:cNvSpPr txBox="true"/>
          <p:nvPr/>
        </p:nvSpPr>
        <p:spPr>
          <a:xfrm rot="0">
            <a:off x="3058269" y="301351"/>
            <a:ext cx="12171462" cy="1566544"/>
          </a:xfrm>
          <a:prstGeom prst="rect">
            <a:avLst/>
          </a:prstGeom>
        </p:spPr>
        <p:txBody>
          <a:bodyPr anchor="t" rtlCol="false" tIns="0" lIns="0" bIns="0" rIns="0">
            <a:spAutoFit/>
          </a:bodyPr>
          <a:lstStyle/>
          <a:p>
            <a:pPr algn="ctr">
              <a:lnSpc>
                <a:spcPts val="12880"/>
              </a:lnSpc>
            </a:pPr>
            <a:r>
              <a:rPr lang="en-US" sz="9200">
                <a:solidFill>
                  <a:srgbClr val="243D8C"/>
                </a:solidFill>
                <a:latin typeface="SassoonPrimaryInfant"/>
                <a:ea typeface="SassoonPrimaryInfant"/>
                <a:cs typeface="SassoonPrimaryInfant"/>
                <a:sym typeface="SassoonPrimaryInfant"/>
              </a:rPr>
              <a:t>What we will cover today</a:t>
            </a:r>
          </a:p>
        </p:txBody>
      </p:sp>
      <p:sp>
        <p:nvSpPr>
          <p:cNvPr name="TextBox 4" id="4"/>
          <p:cNvSpPr txBox="true"/>
          <p:nvPr/>
        </p:nvSpPr>
        <p:spPr>
          <a:xfrm rot="0">
            <a:off x="1028700" y="2071500"/>
            <a:ext cx="15805273" cy="7289167"/>
          </a:xfrm>
          <a:prstGeom prst="rect">
            <a:avLst/>
          </a:prstGeom>
        </p:spPr>
        <p:txBody>
          <a:bodyPr anchor="t" rtlCol="false" tIns="0" lIns="0" bIns="0" rIns="0">
            <a:spAutoFit/>
          </a:bodyPr>
          <a:lstStyle/>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Oracy</a:t>
            </a:r>
          </a:p>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The Place Value of Punctuation and Grammar</a:t>
            </a:r>
          </a:p>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Spelling</a:t>
            </a:r>
          </a:p>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Handwriting</a:t>
            </a:r>
          </a:p>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Writing Journey</a:t>
            </a:r>
          </a:p>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Reading</a:t>
            </a:r>
          </a:p>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Assessment</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F6F6F9"/>
        </a:solidFill>
      </p:bgPr>
    </p:bg>
    <p:spTree>
      <p:nvGrpSpPr>
        <p:cNvPr id="1" name=""/>
        <p:cNvGrpSpPr/>
        <p:nvPr/>
      </p:nvGrpSpPr>
      <p:grpSpPr>
        <a:xfrm>
          <a:off x="0" y="0"/>
          <a:ext cx="0" cy="0"/>
          <a:chOff x="0" y="0"/>
          <a:chExt cx="0" cy="0"/>
        </a:xfrm>
      </p:grpSpPr>
      <p:sp>
        <p:nvSpPr>
          <p:cNvPr name="Freeform 2" id="2"/>
          <p:cNvSpPr/>
          <p:nvPr/>
        </p:nvSpPr>
        <p:spPr>
          <a:xfrm flipH="false" flipV="false" rot="0">
            <a:off x="15572580" y="7437869"/>
            <a:ext cx="2486238" cy="2633571"/>
          </a:xfrm>
          <a:custGeom>
            <a:avLst/>
            <a:gdLst/>
            <a:ahLst/>
            <a:cxnLst/>
            <a:rect r="r" b="b" t="t" l="l"/>
            <a:pathLst>
              <a:path h="2633571" w="2486238">
                <a:moveTo>
                  <a:pt x="0" y="0"/>
                </a:moveTo>
                <a:lnTo>
                  <a:pt x="2486238" y="0"/>
                </a:lnTo>
                <a:lnTo>
                  <a:pt x="2486238" y="2633571"/>
                </a:lnTo>
                <a:lnTo>
                  <a:pt x="0" y="2633571"/>
                </a:lnTo>
                <a:lnTo>
                  <a:pt x="0" y="0"/>
                </a:lnTo>
                <a:close/>
              </a:path>
            </a:pathLst>
          </a:custGeom>
          <a:blipFill>
            <a:blip r:embed="rId2"/>
            <a:stretch>
              <a:fillRect l="0" t="0" r="0" b="0"/>
            </a:stretch>
          </a:blipFill>
        </p:spPr>
      </p:sp>
      <p:sp>
        <p:nvSpPr>
          <p:cNvPr name="TextBox 3" id="3"/>
          <p:cNvSpPr txBox="true"/>
          <p:nvPr/>
        </p:nvSpPr>
        <p:spPr>
          <a:xfrm rot="0">
            <a:off x="8143100" y="340366"/>
            <a:ext cx="2248198" cy="1243318"/>
          </a:xfrm>
          <a:prstGeom prst="rect">
            <a:avLst/>
          </a:prstGeom>
        </p:spPr>
        <p:txBody>
          <a:bodyPr anchor="t" rtlCol="false" tIns="0" lIns="0" bIns="0" rIns="0">
            <a:spAutoFit/>
          </a:bodyPr>
          <a:lstStyle/>
          <a:p>
            <a:pPr algn="ctr">
              <a:lnSpc>
                <a:spcPts val="10220"/>
              </a:lnSpc>
            </a:pPr>
            <a:r>
              <a:rPr lang="en-US" sz="7300">
                <a:solidFill>
                  <a:srgbClr val="243D8C"/>
                </a:solidFill>
                <a:latin typeface="SassoonPrimaryInfant"/>
                <a:ea typeface="SassoonPrimaryInfant"/>
                <a:cs typeface="SassoonPrimaryInfant"/>
                <a:sym typeface="SassoonPrimaryInfant"/>
              </a:rPr>
              <a:t>Oracy</a:t>
            </a:r>
          </a:p>
        </p:txBody>
      </p:sp>
      <p:sp>
        <p:nvSpPr>
          <p:cNvPr name="TextBox 4" id="4"/>
          <p:cNvSpPr txBox="true"/>
          <p:nvPr/>
        </p:nvSpPr>
        <p:spPr>
          <a:xfrm rot="0">
            <a:off x="600053" y="3194992"/>
            <a:ext cx="17087894" cy="3098167"/>
          </a:xfrm>
          <a:prstGeom prst="rect">
            <a:avLst/>
          </a:prstGeom>
        </p:spPr>
        <p:txBody>
          <a:bodyPr anchor="t" rtlCol="false" tIns="0" lIns="0" bIns="0" rIns="0">
            <a:spAutoFit/>
          </a:bodyPr>
          <a:lstStyle/>
          <a:p>
            <a:pPr algn="ctr">
              <a:lnSpc>
                <a:spcPts val="8259"/>
              </a:lnSpc>
            </a:pPr>
            <a:r>
              <a:rPr lang="en-US" sz="5899">
                <a:solidFill>
                  <a:srgbClr val="243D8C"/>
                </a:solidFill>
                <a:latin typeface="SassoonPrimaryInfant"/>
                <a:ea typeface="SassoonPrimaryInfant"/>
                <a:cs typeface="SassoonPrimaryInfant"/>
                <a:sym typeface="SassoonPrimaryInfant"/>
              </a:rPr>
              <a:t>It's about having the vocabulary to say what you want to say and the ability to structure your thoughts so that they make sense to others.</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solidFill>
          <a:srgbClr val="F6F6F9"/>
        </a:solidFill>
      </p:bgPr>
    </p:bg>
    <p:spTree>
      <p:nvGrpSpPr>
        <p:cNvPr id="1" name=""/>
        <p:cNvGrpSpPr/>
        <p:nvPr/>
      </p:nvGrpSpPr>
      <p:grpSpPr>
        <a:xfrm>
          <a:off x="0" y="0"/>
          <a:ext cx="0" cy="0"/>
          <a:chOff x="0" y="0"/>
          <a:chExt cx="0" cy="0"/>
        </a:xfrm>
      </p:grpSpPr>
      <p:sp>
        <p:nvSpPr>
          <p:cNvPr name="Freeform 2" id="2"/>
          <p:cNvSpPr/>
          <p:nvPr/>
        </p:nvSpPr>
        <p:spPr>
          <a:xfrm flipH="false" flipV="false" rot="0">
            <a:off x="15572580" y="7437869"/>
            <a:ext cx="2486238" cy="2633571"/>
          </a:xfrm>
          <a:custGeom>
            <a:avLst/>
            <a:gdLst/>
            <a:ahLst/>
            <a:cxnLst/>
            <a:rect r="r" b="b" t="t" l="l"/>
            <a:pathLst>
              <a:path h="2633571" w="2486238">
                <a:moveTo>
                  <a:pt x="0" y="0"/>
                </a:moveTo>
                <a:lnTo>
                  <a:pt x="2486238" y="0"/>
                </a:lnTo>
                <a:lnTo>
                  <a:pt x="2486238" y="2633571"/>
                </a:lnTo>
                <a:lnTo>
                  <a:pt x="0" y="2633571"/>
                </a:lnTo>
                <a:lnTo>
                  <a:pt x="0" y="0"/>
                </a:lnTo>
                <a:close/>
              </a:path>
            </a:pathLst>
          </a:custGeom>
          <a:blipFill>
            <a:blip r:embed="rId2"/>
            <a:stretch>
              <a:fillRect l="0" t="0" r="0" b="0"/>
            </a:stretch>
          </a:blipFill>
        </p:spPr>
      </p:sp>
      <p:sp>
        <p:nvSpPr>
          <p:cNvPr name="TextBox 3" id="3"/>
          <p:cNvSpPr txBox="true"/>
          <p:nvPr/>
        </p:nvSpPr>
        <p:spPr>
          <a:xfrm rot="0">
            <a:off x="4724592" y="340366"/>
            <a:ext cx="9085213" cy="1243318"/>
          </a:xfrm>
          <a:prstGeom prst="rect">
            <a:avLst/>
          </a:prstGeom>
        </p:spPr>
        <p:txBody>
          <a:bodyPr anchor="t" rtlCol="false" tIns="0" lIns="0" bIns="0" rIns="0">
            <a:spAutoFit/>
          </a:bodyPr>
          <a:lstStyle/>
          <a:p>
            <a:pPr algn="ctr">
              <a:lnSpc>
                <a:spcPts val="10220"/>
              </a:lnSpc>
            </a:pPr>
            <a:r>
              <a:rPr lang="en-US" sz="7300">
                <a:solidFill>
                  <a:srgbClr val="243D8C"/>
                </a:solidFill>
                <a:latin typeface="SassoonPrimaryInfant"/>
                <a:ea typeface="SassoonPrimaryInfant"/>
                <a:cs typeface="SassoonPrimaryInfant"/>
                <a:sym typeface="SassoonPrimaryInfant"/>
              </a:rPr>
              <a:t>Oracy - helping at home</a:t>
            </a:r>
          </a:p>
        </p:txBody>
      </p:sp>
      <p:sp>
        <p:nvSpPr>
          <p:cNvPr name="TextBox 4" id="4"/>
          <p:cNvSpPr txBox="true"/>
          <p:nvPr/>
        </p:nvSpPr>
        <p:spPr>
          <a:xfrm rot="0">
            <a:off x="634944" y="2441096"/>
            <a:ext cx="17087894" cy="7289167"/>
          </a:xfrm>
          <a:prstGeom prst="rect">
            <a:avLst/>
          </a:prstGeom>
        </p:spPr>
        <p:txBody>
          <a:bodyPr anchor="t" rtlCol="false" tIns="0" lIns="0" bIns="0" rIns="0">
            <a:spAutoFit/>
          </a:bodyPr>
          <a:lstStyle/>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actively engaging in conversation with your child.</a:t>
            </a:r>
          </a:p>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ask your child to explain their reasons and teach them that it is good to disagree and to change your mind. </a:t>
            </a:r>
          </a:p>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Initiate some discussions and debates – dinner time is a great time to do this as a family. </a:t>
            </a:r>
          </a:p>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 about books and life experiences. </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15572580" y="7437869"/>
            <a:ext cx="2486238" cy="2633571"/>
          </a:xfrm>
          <a:custGeom>
            <a:avLst/>
            <a:gdLst/>
            <a:ahLst/>
            <a:cxnLst/>
            <a:rect r="r" b="b" t="t" l="l"/>
            <a:pathLst>
              <a:path h="2633571" w="2486238">
                <a:moveTo>
                  <a:pt x="0" y="0"/>
                </a:moveTo>
                <a:lnTo>
                  <a:pt x="2486238" y="0"/>
                </a:lnTo>
                <a:lnTo>
                  <a:pt x="2486238" y="2633571"/>
                </a:lnTo>
                <a:lnTo>
                  <a:pt x="0" y="2633571"/>
                </a:lnTo>
                <a:lnTo>
                  <a:pt x="0" y="0"/>
                </a:lnTo>
                <a:close/>
              </a:path>
            </a:pathLst>
          </a:custGeom>
          <a:blipFill>
            <a:blip r:embed="rId2"/>
            <a:stretch>
              <a:fillRect l="0" t="0" r="0" b="0"/>
            </a:stretch>
          </a:blipFill>
        </p:spPr>
      </p:sp>
      <p:sp>
        <p:nvSpPr>
          <p:cNvPr name="TextBox 3" id="3"/>
          <p:cNvSpPr txBox="true"/>
          <p:nvPr/>
        </p:nvSpPr>
        <p:spPr>
          <a:xfrm rot="0">
            <a:off x="4724592" y="340366"/>
            <a:ext cx="9085213" cy="1243318"/>
          </a:xfrm>
          <a:prstGeom prst="rect">
            <a:avLst/>
          </a:prstGeom>
        </p:spPr>
        <p:txBody>
          <a:bodyPr anchor="t" rtlCol="false" tIns="0" lIns="0" bIns="0" rIns="0">
            <a:spAutoFit/>
          </a:bodyPr>
          <a:lstStyle/>
          <a:p>
            <a:pPr algn="ctr">
              <a:lnSpc>
                <a:spcPts val="10220"/>
              </a:lnSpc>
            </a:pPr>
            <a:r>
              <a:rPr lang="en-US" sz="7300">
                <a:solidFill>
                  <a:srgbClr val="243D8C"/>
                </a:solidFill>
                <a:latin typeface="SassoonPrimaryInfant"/>
                <a:ea typeface="SassoonPrimaryInfant"/>
                <a:cs typeface="SassoonPrimaryInfant"/>
                <a:sym typeface="SassoonPrimaryInfant"/>
              </a:rPr>
              <a:t>Oracy - helping at home</a:t>
            </a:r>
          </a:p>
        </p:txBody>
      </p:sp>
      <p:sp>
        <p:nvSpPr>
          <p:cNvPr name="TextBox 4" id="4"/>
          <p:cNvSpPr txBox="true"/>
          <p:nvPr/>
        </p:nvSpPr>
        <p:spPr>
          <a:xfrm rot="0">
            <a:off x="1829818" y="2512743"/>
            <a:ext cx="16000881" cy="6072506"/>
          </a:xfrm>
          <a:prstGeom prst="rect">
            <a:avLst/>
          </a:prstGeom>
        </p:spPr>
        <p:txBody>
          <a:bodyPr anchor="t" rtlCol="false" tIns="0" lIns="0" bIns="0" rIns="0">
            <a:spAutoFit/>
          </a:bodyPr>
          <a:lstStyle/>
          <a:p>
            <a:pPr algn="l" marL="928365" indent="-464182" lvl="1">
              <a:lnSpc>
                <a:spcPts val="6019"/>
              </a:lnSpc>
              <a:buFont typeface="Arial"/>
              <a:buChar char="•"/>
            </a:pPr>
            <a:r>
              <a:rPr lang="en-US" sz="4299">
                <a:solidFill>
                  <a:srgbClr val="243D8C"/>
                </a:solidFill>
                <a:latin typeface="SassoonPrimaryInfant"/>
                <a:ea typeface="SassoonPrimaryInfant"/>
                <a:cs typeface="SassoonPrimaryInfant"/>
                <a:sym typeface="SassoonPrimaryInfant"/>
              </a:rPr>
              <a:t>Discuss new words and support them to broaden their vocabulary.</a:t>
            </a:r>
          </a:p>
          <a:p>
            <a:pPr algn="l" marL="928365" indent="-464182" lvl="1">
              <a:lnSpc>
                <a:spcPts val="6019"/>
              </a:lnSpc>
              <a:buFont typeface="Arial"/>
              <a:buChar char="•"/>
            </a:pPr>
            <a:r>
              <a:rPr lang="en-US" sz="4299">
                <a:solidFill>
                  <a:srgbClr val="243D8C"/>
                </a:solidFill>
                <a:latin typeface="SassoonPrimaryInfant"/>
                <a:ea typeface="SassoonPrimaryInfant"/>
                <a:cs typeface="SassoonPrimaryInfant"/>
                <a:sym typeface="SassoonPrimaryInfant"/>
              </a:rPr>
              <a:t>Would you rather ...? (live in the countryside or the city, live in Ancient Greece or Ancient Egypt) </a:t>
            </a:r>
          </a:p>
          <a:p>
            <a:pPr algn="l" marL="928365" indent="-464182" lvl="1">
              <a:lnSpc>
                <a:spcPts val="6019"/>
              </a:lnSpc>
              <a:buFont typeface="Arial"/>
              <a:buChar char="•"/>
            </a:pPr>
            <a:r>
              <a:rPr lang="en-US" sz="4299">
                <a:solidFill>
                  <a:srgbClr val="243D8C"/>
                </a:solidFill>
                <a:latin typeface="SassoonPrimaryInfant"/>
                <a:ea typeface="SassoonPrimaryInfant"/>
                <a:cs typeface="SassoonPrimaryInfant"/>
                <a:sym typeface="SassoonPrimaryInfant"/>
              </a:rPr>
              <a:t>Which book character would you invite to your birthday party? Why? </a:t>
            </a:r>
          </a:p>
          <a:p>
            <a:pPr algn="l" marL="928365" indent="-464182" lvl="1">
              <a:lnSpc>
                <a:spcPts val="6019"/>
              </a:lnSpc>
              <a:buFont typeface="Arial"/>
              <a:buChar char="•"/>
            </a:pPr>
            <a:r>
              <a:rPr lang="en-US" sz="4299">
                <a:solidFill>
                  <a:srgbClr val="243D8C"/>
                </a:solidFill>
                <a:latin typeface="SassoonPrimaryInfant"/>
                <a:ea typeface="SassoonPrimaryInfant"/>
                <a:cs typeface="SassoonPrimaryInfant"/>
                <a:sym typeface="SassoonPrimaryInfant"/>
              </a:rPr>
              <a:t>Take it in turns to say a different word for a common word. For example: looked could also be peered, noticed, spotted.</a:t>
            </a:r>
          </a:p>
          <a:p>
            <a:pPr algn="l" marL="928365" indent="-464182" lvl="1">
              <a:lnSpc>
                <a:spcPts val="6019"/>
              </a:lnSpc>
              <a:buFont typeface="Arial"/>
              <a:buChar char="•"/>
            </a:pPr>
            <a:r>
              <a:rPr lang="en-US" sz="4299">
                <a:solidFill>
                  <a:srgbClr val="243D8C"/>
                </a:solidFill>
                <a:latin typeface="SassoonPrimaryInfant"/>
                <a:ea typeface="SassoonPrimaryInfant"/>
                <a:cs typeface="SassoonPrimaryInfant"/>
                <a:sym typeface="SassoonPrimaryInfant"/>
              </a:rPr>
              <a:t> Play role play games that involve speaking </a:t>
            </a:r>
          </a:p>
        </p:txBody>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bg>
      <p:bgPr>
        <a:solidFill>
          <a:srgbClr val="F6F6F9"/>
        </a:solidFill>
      </p:bgPr>
    </p:bg>
    <p:spTree>
      <p:nvGrpSpPr>
        <p:cNvPr id="1" name=""/>
        <p:cNvGrpSpPr/>
        <p:nvPr/>
      </p:nvGrpSpPr>
      <p:grpSpPr>
        <a:xfrm>
          <a:off x="0" y="0"/>
          <a:ext cx="0" cy="0"/>
          <a:chOff x="0" y="0"/>
          <a:chExt cx="0" cy="0"/>
        </a:xfrm>
      </p:grpSpPr>
      <p:sp>
        <p:nvSpPr>
          <p:cNvPr name="Freeform 2" id="2"/>
          <p:cNvSpPr/>
          <p:nvPr/>
        </p:nvSpPr>
        <p:spPr>
          <a:xfrm flipH="false" flipV="false" rot="0">
            <a:off x="15572580" y="7437869"/>
            <a:ext cx="2486238" cy="2633571"/>
          </a:xfrm>
          <a:custGeom>
            <a:avLst/>
            <a:gdLst/>
            <a:ahLst/>
            <a:cxnLst/>
            <a:rect r="r" b="b" t="t" l="l"/>
            <a:pathLst>
              <a:path h="2633571" w="2486238">
                <a:moveTo>
                  <a:pt x="0" y="0"/>
                </a:moveTo>
                <a:lnTo>
                  <a:pt x="2486238" y="0"/>
                </a:lnTo>
                <a:lnTo>
                  <a:pt x="2486238" y="2633571"/>
                </a:lnTo>
                <a:lnTo>
                  <a:pt x="0" y="2633571"/>
                </a:lnTo>
                <a:lnTo>
                  <a:pt x="0" y="0"/>
                </a:lnTo>
                <a:close/>
              </a:path>
            </a:pathLst>
          </a:custGeom>
          <a:blipFill>
            <a:blip r:embed="rId2"/>
            <a:stretch>
              <a:fillRect l="0" t="0" r="0" b="0"/>
            </a:stretch>
          </a:blipFill>
        </p:spPr>
      </p:sp>
      <p:sp>
        <p:nvSpPr>
          <p:cNvPr name="TextBox 3" id="3"/>
          <p:cNvSpPr txBox="true"/>
          <p:nvPr/>
        </p:nvSpPr>
        <p:spPr>
          <a:xfrm rot="0">
            <a:off x="634944" y="340366"/>
            <a:ext cx="17264509" cy="1243318"/>
          </a:xfrm>
          <a:prstGeom prst="rect">
            <a:avLst/>
          </a:prstGeom>
        </p:spPr>
        <p:txBody>
          <a:bodyPr anchor="t" rtlCol="false" tIns="0" lIns="0" bIns="0" rIns="0">
            <a:spAutoFit/>
          </a:bodyPr>
          <a:lstStyle/>
          <a:p>
            <a:pPr algn="ctr">
              <a:lnSpc>
                <a:spcPts val="10220"/>
              </a:lnSpc>
            </a:pPr>
            <a:r>
              <a:rPr lang="en-US" sz="7300">
                <a:solidFill>
                  <a:srgbClr val="243D8C"/>
                </a:solidFill>
                <a:latin typeface="SassoonPrimaryInfant"/>
                <a:ea typeface="SassoonPrimaryInfant"/>
                <a:cs typeface="SassoonPrimaryInfant"/>
                <a:sym typeface="SassoonPrimaryInfant"/>
              </a:rPr>
              <a:t>The Place Value of Punctuation and Grammar</a:t>
            </a:r>
          </a:p>
        </p:txBody>
      </p:sp>
      <p:sp>
        <p:nvSpPr>
          <p:cNvPr name="TextBox 4" id="4"/>
          <p:cNvSpPr txBox="true"/>
          <p:nvPr/>
        </p:nvSpPr>
        <p:spPr>
          <a:xfrm rot="0">
            <a:off x="634944" y="2441096"/>
            <a:ext cx="17087894" cy="6241417"/>
          </a:xfrm>
          <a:prstGeom prst="rect">
            <a:avLst/>
          </a:prstGeom>
        </p:spPr>
        <p:txBody>
          <a:bodyPr anchor="t" rtlCol="false" tIns="0" lIns="0" bIns="0" rIns="0">
            <a:spAutoFit/>
          </a:bodyPr>
          <a:lstStyle/>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Taught at the start of every year</a:t>
            </a:r>
          </a:p>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Recaps on syntax </a:t>
            </a:r>
          </a:p>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Focus on grammar for sentence construction</a:t>
            </a:r>
          </a:p>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Comes with a script</a:t>
            </a:r>
          </a:p>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Has shown improvement in our writing so far</a:t>
            </a:r>
          </a:p>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Worksheets for homework</a:t>
            </a:r>
          </a:p>
        </p:txBody>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bg>
      <p:bgPr>
        <a:solidFill>
          <a:srgbClr val="F6F6F9"/>
        </a:solidFill>
      </p:bgPr>
    </p:bg>
    <p:spTree>
      <p:nvGrpSpPr>
        <p:cNvPr id="1" name=""/>
        <p:cNvGrpSpPr/>
        <p:nvPr/>
      </p:nvGrpSpPr>
      <p:grpSpPr>
        <a:xfrm>
          <a:off x="0" y="0"/>
          <a:ext cx="0" cy="0"/>
          <a:chOff x="0" y="0"/>
          <a:chExt cx="0" cy="0"/>
        </a:xfrm>
      </p:grpSpPr>
      <p:sp>
        <p:nvSpPr>
          <p:cNvPr name="Freeform 2" id="2"/>
          <p:cNvSpPr/>
          <p:nvPr/>
        </p:nvSpPr>
        <p:spPr>
          <a:xfrm flipH="false" flipV="false" rot="0">
            <a:off x="15572580" y="7437869"/>
            <a:ext cx="2486238" cy="2633571"/>
          </a:xfrm>
          <a:custGeom>
            <a:avLst/>
            <a:gdLst/>
            <a:ahLst/>
            <a:cxnLst/>
            <a:rect r="r" b="b" t="t" l="l"/>
            <a:pathLst>
              <a:path h="2633571" w="2486238">
                <a:moveTo>
                  <a:pt x="0" y="0"/>
                </a:moveTo>
                <a:lnTo>
                  <a:pt x="2486238" y="0"/>
                </a:lnTo>
                <a:lnTo>
                  <a:pt x="2486238" y="2633571"/>
                </a:lnTo>
                <a:lnTo>
                  <a:pt x="0" y="2633571"/>
                </a:lnTo>
                <a:lnTo>
                  <a:pt x="0" y="0"/>
                </a:lnTo>
                <a:close/>
              </a:path>
            </a:pathLst>
          </a:custGeom>
          <a:blipFill>
            <a:blip r:embed="rId2"/>
            <a:stretch>
              <a:fillRect l="0" t="0" r="0" b="0"/>
            </a:stretch>
          </a:blipFill>
        </p:spPr>
      </p:sp>
      <p:sp>
        <p:nvSpPr>
          <p:cNvPr name="Freeform 3" id="3"/>
          <p:cNvSpPr/>
          <p:nvPr/>
        </p:nvSpPr>
        <p:spPr>
          <a:xfrm flipH="false" flipV="false" rot="0">
            <a:off x="801443" y="2113782"/>
            <a:ext cx="7568425" cy="5443444"/>
          </a:xfrm>
          <a:custGeom>
            <a:avLst/>
            <a:gdLst/>
            <a:ahLst/>
            <a:cxnLst/>
            <a:rect r="r" b="b" t="t" l="l"/>
            <a:pathLst>
              <a:path h="5443444" w="7568425">
                <a:moveTo>
                  <a:pt x="0" y="0"/>
                </a:moveTo>
                <a:lnTo>
                  <a:pt x="7568425" y="0"/>
                </a:lnTo>
                <a:lnTo>
                  <a:pt x="7568425" y="5443444"/>
                </a:lnTo>
                <a:lnTo>
                  <a:pt x="0" y="5443444"/>
                </a:lnTo>
                <a:lnTo>
                  <a:pt x="0" y="0"/>
                </a:lnTo>
                <a:close/>
              </a:path>
            </a:pathLst>
          </a:custGeom>
          <a:blipFill>
            <a:blip r:embed="rId3"/>
            <a:stretch>
              <a:fillRect l="0" t="0" r="0" b="0"/>
            </a:stretch>
          </a:blipFill>
        </p:spPr>
      </p:sp>
      <p:sp>
        <p:nvSpPr>
          <p:cNvPr name="Freeform 4" id="4"/>
          <p:cNvSpPr/>
          <p:nvPr/>
        </p:nvSpPr>
        <p:spPr>
          <a:xfrm flipH="false" flipV="false" rot="0">
            <a:off x="9394539" y="2113782"/>
            <a:ext cx="7568425" cy="5443444"/>
          </a:xfrm>
          <a:custGeom>
            <a:avLst/>
            <a:gdLst/>
            <a:ahLst/>
            <a:cxnLst/>
            <a:rect r="r" b="b" t="t" l="l"/>
            <a:pathLst>
              <a:path h="5443444" w="7568425">
                <a:moveTo>
                  <a:pt x="0" y="0"/>
                </a:moveTo>
                <a:lnTo>
                  <a:pt x="7568425" y="0"/>
                </a:lnTo>
                <a:lnTo>
                  <a:pt x="7568425" y="5443444"/>
                </a:lnTo>
                <a:lnTo>
                  <a:pt x="0" y="5443444"/>
                </a:lnTo>
                <a:lnTo>
                  <a:pt x="0" y="0"/>
                </a:lnTo>
                <a:close/>
              </a:path>
            </a:pathLst>
          </a:custGeom>
          <a:blipFill>
            <a:blip r:embed="rId4"/>
            <a:stretch>
              <a:fillRect l="0" t="0" r="0" b="0"/>
            </a:stretch>
          </a:blipFill>
        </p:spPr>
      </p:sp>
      <p:sp>
        <p:nvSpPr>
          <p:cNvPr name="TextBox 5" id="5"/>
          <p:cNvSpPr txBox="true"/>
          <p:nvPr/>
        </p:nvSpPr>
        <p:spPr>
          <a:xfrm rot="0">
            <a:off x="634944" y="340366"/>
            <a:ext cx="17264509" cy="1243318"/>
          </a:xfrm>
          <a:prstGeom prst="rect">
            <a:avLst/>
          </a:prstGeom>
        </p:spPr>
        <p:txBody>
          <a:bodyPr anchor="t" rtlCol="false" tIns="0" lIns="0" bIns="0" rIns="0">
            <a:spAutoFit/>
          </a:bodyPr>
          <a:lstStyle/>
          <a:p>
            <a:pPr algn="ctr">
              <a:lnSpc>
                <a:spcPts val="10220"/>
              </a:lnSpc>
            </a:pPr>
            <a:r>
              <a:rPr lang="en-US" sz="7300">
                <a:solidFill>
                  <a:srgbClr val="243D8C"/>
                </a:solidFill>
                <a:latin typeface="SassoonPrimaryInfant"/>
                <a:ea typeface="SassoonPrimaryInfant"/>
                <a:cs typeface="SassoonPrimaryInfant"/>
                <a:sym typeface="SassoonPrimaryInfant"/>
              </a:rPr>
              <a:t>The Place Value of Punctuation and Grammar</a:t>
            </a:r>
          </a:p>
        </p:txBody>
      </p:sp>
      <p:sp>
        <p:nvSpPr>
          <p:cNvPr name="TextBox 6" id="6"/>
          <p:cNvSpPr txBox="true"/>
          <p:nvPr/>
        </p:nvSpPr>
        <p:spPr>
          <a:xfrm rot="0">
            <a:off x="7243296" y="8371205"/>
            <a:ext cx="3370213" cy="887095"/>
          </a:xfrm>
          <a:prstGeom prst="rect">
            <a:avLst/>
          </a:prstGeom>
        </p:spPr>
        <p:txBody>
          <a:bodyPr anchor="t" rtlCol="false" tIns="0" lIns="0" bIns="0" rIns="0">
            <a:spAutoFit/>
          </a:bodyPr>
          <a:lstStyle/>
          <a:p>
            <a:pPr algn="ctr">
              <a:lnSpc>
                <a:spcPts val="7279"/>
              </a:lnSpc>
            </a:pPr>
            <a:r>
              <a:rPr lang="en-US" sz="5199" b="true">
                <a:solidFill>
                  <a:srgbClr val="243D8C"/>
                </a:solidFill>
                <a:latin typeface="Canva Sans Bold"/>
                <a:ea typeface="Canva Sans Bold"/>
                <a:cs typeface="Canva Sans Bold"/>
                <a:sym typeface="Canva Sans Bold"/>
              </a:rPr>
              <a:t>Overviews</a:t>
            </a:r>
          </a:p>
        </p:txBody>
      </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bg>
      <p:bgPr>
        <a:solidFill>
          <a:srgbClr val="F6F6F9"/>
        </a:solidFill>
      </p:bgPr>
    </p:bg>
    <p:spTree>
      <p:nvGrpSpPr>
        <p:cNvPr id="1" name=""/>
        <p:cNvGrpSpPr/>
        <p:nvPr/>
      </p:nvGrpSpPr>
      <p:grpSpPr>
        <a:xfrm>
          <a:off x="0" y="0"/>
          <a:ext cx="0" cy="0"/>
          <a:chOff x="0" y="0"/>
          <a:chExt cx="0" cy="0"/>
        </a:xfrm>
      </p:grpSpPr>
      <p:sp>
        <p:nvSpPr>
          <p:cNvPr name="Freeform 2" id="2"/>
          <p:cNvSpPr/>
          <p:nvPr/>
        </p:nvSpPr>
        <p:spPr>
          <a:xfrm flipH="false" flipV="false" rot="0">
            <a:off x="0" y="1960134"/>
            <a:ext cx="18288000" cy="7010080"/>
          </a:xfrm>
          <a:custGeom>
            <a:avLst/>
            <a:gdLst/>
            <a:ahLst/>
            <a:cxnLst/>
            <a:rect r="r" b="b" t="t" l="l"/>
            <a:pathLst>
              <a:path h="7010080" w="18288000">
                <a:moveTo>
                  <a:pt x="0" y="0"/>
                </a:moveTo>
                <a:lnTo>
                  <a:pt x="18288000" y="0"/>
                </a:lnTo>
                <a:lnTo>
                  <a:pt x="18288000" y="7010080"/>
                </a:lnTo>
                <a:lnTo>
                  <a:pt x="0" y="7010080"/>
                </a:lnTo>
                <a:lnTo>
                  <a:pt x="0" y="0"/>
                </a:lnTo>
                <a:close/>
              </a:path>
            </a:pathLst>
          </a:custGeom>
          <a:blipFill>
            <a:blip r:embed="rId2"/>
            <a:stretch>
              <a:fillRect l="0" t="-439" r="0" b="0"/>
            </a:stretch>
          </a:blipFill>
        </p:spPr>
      </p:sp>
      <p:sp>
        <p:nvSpPr>
          <p:cNvPr name="Freeform 3" id="3"/>
          <p:cNvSpPr/>
          <p:nvPr/>
        </p:nvSpPr>
        <p:spPr>
          <a:xfrm flipH="false" flipV="false" rot="0">
            <a:off x="15677786" y="7653429"/>
            <a:ext cx="2486238" cy="2633571"/>
          </a:xfrm>
          <a:custGeom>
            <a:avLst/>
            <a:gdLst/>
            <a:ahLst/>
            <a:cxnLst/>
            <a:rect r="r" b="b" t="t" l="l"/>
            <a:pathLst>
              <a:path h="2633571" w="2486238">
                <a:moveTo>
                  <a:pt x="0" y="0"/>
                </a:moveTo>
                <a:lnTo>
                  <a:pt x="2486239" y="0"/>
                </a:lnTo>
                <a:lnTo>
                  <a:pt x="2486239" y="2633571"/>
                </a:lnTo>
                <a:lnTo>
                  <a:pt x="0" y="2633571"/>
                </a:lnTo>
                <a:lnTo>
                  <a:pt x="0" y="0"/>
                </a:lnTo>
                <a:close/>
              </a:path>
            </a:pathLst>
          </a:custGeom>
          <a:blipFill>
            <a:blip r:embed="rId3"/>
            <a:stretch>
              <a:fillRect l="0" t="0" r="0" b="0"/>
            </a:stretch>
          </a:blipFill>
        </p:spPr>
      </p:sp>
      <p:sp>
        <p:nvSpPr>
          <p:cNvPr name="TextBox 4" id="4"/>
          <p:cNvSpPr txBox="true"/>
          <p:nvPr/>
        </p:nvSpPr>
        <p:spPr>
          <a:xfrm rot="0">
            <a:off x="6553842" y="731250"/>
            <a:ext cx="4810720" cy="896620"/>
          </a:xfrm>
          <a:prstGeom prst="rect">
            <a:avLst/>
          </a:prstGeom>
        </p:spPr>
        <p:txBody>
          <a:bodyPr anchor="t" rtlCol="false" tIns="0" lIns="0" bIns="0" rIns="0">
            <a:spAutoFit/>
          </a:bodyPr>
          <a:lstStyle/>
          <a:p>
            <a:pPr algn="ctr">
              <a:lnSpc>
                <a:spcPts val="7279"/>
              </a:lnSpc>
            </a:pPr>
            <a:r>
              <a:rPr lang="en-US" sz="5199">
                <a:solidFill>
                  <a:srgbClr val="000000"/>
                </a:solidFill>
                <a:latin typeface="SassoonPrimaryInfant"/>
                <a:ea typeface="SassoonPrimaryInfant"/>
                <a:cs typeface="SassoonPrimaryInfant"/>
                <a:sym typeface="SassoonPrimaryInfant"/>
              </a:rPr>
              <a:t>A Year 4 Example</a:t>
            </a:r>
          </a:p>
        </p:txBody>
      </p:sp>
    </p:spTree>
  </p:cSld>
  <p:clrMapOvr>
    <a:masterClrMapping/>
  </p:clrMapOvr>
</p:sld>
</file>

<file path=ppt/slides/slide9.xml><?xml version="1.0" encoding="utf-8"?>
<p:sld xmlns:p="http://schemas.openxmlformats.org/presentationml/2006/main" xmlns:a="http://schemas.openxmlformats.org/drawingml/2006/main" xmlns:r="http://schemas.openxmlformats.org/officeDocument/2006/relationships">
  <p:cSld>
    <p:bg>
      <p:bgPr>
        <a:solidFill>
          <a:srgbClr val="F6F6F9"/>
        </a:solidFill>
      </p:bgPr>
    </p:bg>
    <p:spTree>
      <p:nvGrpSpPr>
        <p:cNvPr id="1" name=""/>
        <p:cNvGrpSpPr/>
        <p:nvPr/>
      </p:nvGrpSpPr>
      <p:grpSpPr>
        <a:xfrm>
          <a:off x="0" y="0"/>
          <a:ext cx="0" cy="0"/>
          <a:chOff x="0" y="0"/>
          <a:chExt cx="0" cy="0"/>
        </a:xfrm>
      </p:grpSpPr>
      <p:sp>
        <p:nvSpPr>
          <p:cNvPr name="Freeform 2" id="2"/>
          <p:cNvSpPr/>
          <p:nvPr/>
        </p:nvSpPr>
        <p:spPr>
          <a:xfrm flipH="false" flipV="false" rot="0">
            <a:off x="15677786" y="7653429"/>
            <a:ext cx="2486238" cy="2633571"/>
          </a:xfrm>
          <a:custGeom>
            <a:avLst/>
            <a:gdLst/>
            <a:ahLst/>
            <a:cxnLst/>
            <a:rect r="r" b="b" t="t" l="l"/>
            <a:pathLst>
              <a:path h="2633571" w="2486238">
                <a:moveTo>
                  <a:pt x="0" y="0"/>
                </a:moveTo>
                <a:lnTo>
                  <a:pt x="2486239" y="0"/>
                </a:lnTo>
                <a:lnTo>
                  <a:pt x="2486239" y="2633571"/>
                </a:lnTo>
                <a:lnTo>
                  <a:pt x="0" y="2633571"/>
                </a:lnTo>
                <a:lnTo>
                  <a:pt x="0" y="0"/>
                </a:lnTo>
                <a:close/>
              </a:path>
            </a:pathLst>
          </a:custGeom>
          <a:blipFill>
            <a:blip r:embed="rId2"/>
            <a:stretch>
              <a:fillRect l="0" t="0" r="0" b="0"/>
            </a:stretch>
          </a:blipFill>
        </p:spPr>
      </p:sp>
      <p:sp>
        <p:nvSpPr>
          <p:cNvPr name="TextBox 3" id="3"/>
          <p:cNvSpPr txBox="true"/>
          <p:nvPr/>
        </p:nvSpPr>
        <p:spPr>
          <a:xfrm rot="0">
            <a:off x="3516558" y="731250"/>
            <a:ext cx="10885289" cy="896620"/>
          </a:xfrm>
          <a:prstGeom prst="rect">
            <a:avLst/>
          </a:prstGeom>
        </p:spPr>
        <p:txBody>
          <a:bodyPr anchor="t" rtlCol="false" tIns="0" lIns="0" bIns="0" rIns="0">
            <a:spAutoFit/>
          </a:bodyPr>
          <a:lstStyle/>
          <a:p>
            <a:pPr algn="ctr">
              <a:lnSpc>
                <a:spcPts val="7279"/>
              </a:lnSpc>
            </a:pPr>
            <a:r>
              <a:rPr lang="en-US" sz="5199">
                <a:solidFill>
                  <a:srgbClr val="000000"/>
                </a:solidFill>
                <a:latin typeface="SassoonPrimaryInfant"/>
                <a:ea typeface="SassoonPrimaryInfant"/>
                <a:cs typeface="SassoonPrimaryInfant"/>
                <a:sym typeface="SassoonPrimaryInfant"/>
              </a:rPr>
              <a:t>Helping at home - Sentence Construction</a:t>
            </a:r>
          </a:p>
        </p:txBody>
      </p:sp>
      <p:sp>
        <p:nvSpPr>
          <p:cNvPr name="TextBox 4" id="4"/>
          <p:cNvSpPr txBox="true"/>
          <p:nvPr/>
        </p:nvSpPr>
        <p:spPr>
          <a:xfrm rot="0">
            <a:off x="1225241" y="5430085"/>
            <a:ext cx="17062759" cy="4771390"/>
          </a:xfrm>
          <a:prstGeom prst="rect">
            <a:avLst/>
          </a:prstGeom>
        </p:spPr>
        <p:txBody>
          <a:bodyPr anchor="t" rtlCol="false" tIns="0" lIns="0" bIns="0" rIns="0">
            <a:spAutoFit/>
          </a:bodyPr>
          <a:lstStyle/>
          <a:p>
            <a:pPr algn="l" marL="734059" indent="-367030" lvl="1">
              <a:lnSpc>
                <a:spcPts val="4759"/>
              </a:lnSpc>
              <a:buFont typeface="Arial"/>
              <a:buChar char="•"/>
            </a:pPr>
            <a:r>
              <a:rPr lang="en-US" sz="3399">
                <a:solidFill>
                  <a:srgbClr val="000000"/>
                </a:solidFill>
                <a:latin typeface="SassoonPrimaryInfant"/>
                <a:ea typeface="SassoonPrimaryInfant"/>
                <a:cs typeface="SassoonPrimaryInfant"/>
                <a:sym typeface="SassoonPrimaryInfant"/>
              </a:rPr>
              <a:t>Find verbs then the subject.</a:t>
            </a:r>
          </a:p>
          <a:p>
            <a:pPr algn="l" marL="734059" indent="-367030" lvl="1">
              <a:lnSpc>
                <a:spcPts val="4759"/>
              </a:lnSpc>
              <a:buFont typeface="Arial"/>
              <a:buChar char="•"/>
            </a:pPr>
            <a:r>
              <a:rPr lang="en-US" sz="3399">
                <a:solidFill>
                  <a:srgbClr val="000000"/>
                </a:solidFill>
                <a:latin typeface="SassoonPrimaryInfant"/>
                <a:ea typeface="SassoonPrimaryInfant"/>
                <a:cs typeface="SassoonPrimaryInfant"/>
                <a:sym typeface="SassoonPrimaryInfant"/>
              </a:rPr>
              <a:t>Say ‘who or what is doing the ‘verb’?</a:t>
            </a:r>
          </a:p>
          <a:p>
            <a:pPr algn="l" marL="734059" indent="-367030" lvl="1">
              <a:lnSpc>
                <a:spcPts val="4759"/>
              </a:lnSpc>
              <a:buFont typeface="Arial"/>
              <a:buChar char="•"/>
            </a:pPr>
            <a:r>
              <a:rPr lang="en-US" sz="3399">
                <a:solidFill>
                  <a:srgbClr val="000000"/>
                </a:solidFill>
                <a:latin typeface="SassoonPrimaryInfant"/>
                <a:ea typeface="SassoonPrimaryInfant"/>
                <a:cs typeface="SassoonPrimaryInfant"/>
                <a:sym typeface="SassoonPrimaryInfant"/>
              </a:rPr>
              <a:t>I put my full stop....why?</a:t>
            </a:r>
          </a:p>
          <a:p>
            <a:pPr algn="l" marL="734059" indent="-367030" lvl="1">
              <a:lnSpc>
                <a:spcPts val="4759"/>
              </a:lnSpc>
              <a:buFont typeface="Arial"/>
              <a:buChar char="•"/>
            </a:pPr>
            <a:r>
              <a:rPr lang="en-US" sz="3399">
                <a:solidFill>
                  <a:srgbClr val="000000"/>
                </a:solidFill>
                <a:latin typeface="SassoonPrimaryInfant"/>
                <a:ea typeface="SassoonPrimaryInfant"/>
                <a:cs typeface="SassoonPrimaryInfant"/>
                <a:sym typeface="SassoonPrimaryInfant"/>
              </a:rPr>
              <a:t>“Because it’s a full independent clause with a subject and verb so I put a full stop and go back and add a capital letter.”</a:t>
            </a:r>
          </a:p>
          <a:p>
            <a:pPr algn="l" marL="734059" indent="-367030" lvl="1">
              <a:lnSpc>
                <a:spcPts val="4759"/>
              </a:lnSpc>
              <a:buFont typeface="Arial"/>
              <a:buChar char="•"/>
            </a:pPr>
            <a:r>
              <a:rPr lang="en-US" sz="3399">
                <a:solidFill>
                  <a:srgbClr val="000000"/>
                </a:solidFill>
                <a:latin typeface="SassoonPrimaryInfant"/>
                <a:ea typeface="SassoonPrimaryInfant"/>
                <a:cs typeface="SassoonPrimaryInfant"/>
                <a:sym typeface="SassoonPrimaryInfant"/>
              </a:rPr>
              <a:t>Weekly homework sheets will be coming home from Years 3 - 5 to recap </a:t>
            </a:r>
          </a:p>
          <a:p>
            <a:pPr algn="l">
              <a:lnSpc>
                <a:spcPts val="4759"/>
              </a:lnSpc>
            </a:pPr>
          </a:p>
          <a:p>
            <a:pPr algn="l">
              <a:lnSpc>
                <a:spcPts val="4759"/>
              </a:lnSpc>
            </a:pPr>
          </a:p>
        </p:txBody>
      </p:sp>
      <p:sp>
        <p:nvSpPr>
          <p:cNvPr name="TextBox 5" id="5"/>
          <p:cNvSpPr txBox="true"/>
          <p:nvPr/>
        </p:nvSpPr>
        <p:spPr>
          <a:xfrm rot="0">
            <a:off x="923989" y="3099404"/>
            <a:ext cx="15777830" cy="1005205"/>
          </a:xfrm>
          <a:prstGeom prst="rect">
            <a:avLst/>
          </a:prstGeom>
        </p:spPr>
        <p:txBody>
          <a:bodyPr anchor="t" rtlCol="false" tIns="0" lIns="0" bIns="0" rIns="0">
            <a:spAutoFit/>
          </a:bodyPr>
          <a:lstStyle/>
          <a:p>
            <a:pPr algn="ctr">
              <a:lnSpc>
                <a:spcPts val="8119"/>
              </a:lnSpc>
            </a:pPr>
            <a:r>
              <a:rPr lang="en-US" sz="5799" b="true">
                <a:solidFill>
                  <a:srgbClr val="000000"/>
                </a:solidFill>
                <a:latin typeface="Canva Sans Bold"/>
                <a:ea typeface="Canva Sans Bold"/>
                <a:cs typeface="Canva Sans Bold"/>
                <a:sym typeface="Canva Sans Bold"/>
              </a:rPr>
              <a:t>the boy stretched he was tired</a:t>
            </a:r>
          </a:p>
        </p:txBody>
      </p:sp>
      <p:sp>
        <p:nvSpPr>
          <p:cNvPr name="TextBox 6" id="6"/>
          <p:cNvSpPr txBox="true"/>
          <p:nvPr/>
        </p:nvSpPr>
        <p:spPr>
          <a:xfrm rot="0">
            <a:off x="7472554" y="2119730"/>
            <a:ext cx="1397894" cy="1036843"/>
          </a:xfrm>
          <a:prstGeom prst="rect">
            <a:avLst/>
          </a:prstGeom>
        </p:spPr>
        <p:txBody>
          <a:bodyPr anchor="t" rtlCol="false" tIns="0" lIns="0" bIns="0" rIns="0">
            <a:spAutoFit/>
          </a:bodyPr>
          <a:lstStyle/>
          <a:p>
            <a:pPr algn="ctr">
              <a:lnSpc>
                <a:spcPts val="8548"/>
              </a:lnSpc>
            </a:pPr>
            <a:r>
              <a:rPr lang="en-US" sz="6105">
                <a:solidFill>
                  <a:srgbClr val="5E17EB"/>
                </a:solidFill>
                <a:latin typeface="Canva Sans"/>
                <a:ea typeface="Canva Sans"/>
                <a:cs typeface="Canva Sans"/>
                <a:sym typeface="Canva Sans"/>
              </a:rPr>
              <a:t>v</a:t>
            </a:r>
          </a:p>
        </p:txBody>
      </p:sp>
      <p:sp>
        <p:nvSpPr>
          <p:cNvPr name="TextBox 7" id="7"/>
          <p:cNvSpPr txBox="true"/>
          <p:nvPr/>
        </p:nvSpPr>
        <p:spPr>
          <a:xfrm rot="0">
            <a:off x="11888127" y="2138780"/>
            <a:ext cx="1252128" cy="921595"/>
          </a:xfrm>
          <a:prstGeom prst="rect">
            <a:avLst/>
          </a:prstGeom>
        </p:spPr>
        <p:txBody>
          <a:bodyPr anchor="t" rtlCol="false" tIns="0" lIns="0" bIns="0" rIns="0">
            <a:spAutoFit/>
          </a:bodyPr>
          <a:lstStyle/>
          <a:p>
            <a:pPr algn="ctr">
              <a:lnSpc>
                <a:spcPts val="7656"/>
              </a:lnSpc>
            </a:pPr>
            <a:r>
              <a:rPr lang="en-US" sz="5469">
                <a:solidFill>
                  <a:srgbClr val="00BF63"/>
                </a:solidFill>
                <a:latin typeface="Canva Sans"/>
                <a:ea typeface="Canva Sans"/>
                <a:cs typeface="Canva Sans"/>
                <a:sym typeface="Canva Sans"/>
              </a:rPr>
              <a:t>vp</a:t>
            </a:r>
          </a:p>
        </p:txBody>
      </p:sp>
      <p:sp>
        <p:nvSpPr>
          <p:cNvPr name="TextBox 8" id="8"/>
          <p:cNvSpPr txBox="true"/>
          <p:nvPr/>
        </p:nvSpPr>
        <p:spPr>
          <a:xfrm rot="0">
            <a:off x="4094752" y="2110205"/>
            <a:ext cx="1498896" cy="1113025"/>
          </a:xfrm>
          <a:prstGeom prst="rect">
            <a:avLst/>
          </a:prstGeom>
        </p:spPr>
        <p:txBody>
          <a:bodyPr anchor="t" rtlCol="false" tIns="0" lIns="0" bIns="0" rIns="0">
            <a:spAutoFit/>
          </a:bodyPr>
          <a:lstStyle/>
          <a:p>
            <a:pPr algn="ctr">
              <a:lnSpc>
                <a:spcPts val="9165"/>
              </a:lnSpc>
            </a:pPr>
            <a:r>
              <a:rPr lang="en-US" sz="6546">
                <a:solidFill>
                  <a:srgbClr val="5E17EB"/>
                </a:solidFill>
                <a:latin typeface="Canva Sans"/>
                <a:ea typeface="Canva Sans"/>
                <a:cs typeface="Canva Sans"/>
                <a:sym typeface="Canva Sans"/>
              </a:rPr>
              <a:t>s</a:t>
            </a:r>
          </a:p>
        </p:txBody>
      </p:sp>
      <p:sp>
        <p:nvSpPr>
          <p:cNvPr name="TextBox 9" id="9"/>
          <p:cNvSpPr txBox="true"/>
          <p:nvPr/>
        </p:nvSpPr>
        <p:spPr>
          <a:xfrm rot="0">
            <a:off x="9661023" y="2058705"/>
            <a:ext cx="1437064" cy="1062694"/>
          </a:xfrm>
          <a:prstGeom prst="rect">
            <a:avLst/>
          </a:prstGeom>
        </p:spPr>
        <p:txBody>
          <a:bodyPr anchor="t" rtlCol="false" tIns="0" lIns="0" bIns="0" rIns="0">
            <a:spAutoFit/>
          </a:bodyPr>
          <a:lstStyle/>
          <a:p>
            <a:pPr algn="ctr">
              <a:lnSpc>
                <a:spcPts val="8787"/>
              </a:lnSpc>
            </a:pPr>
            <a:r>
              <a:rPr lang="en-US" sz="6276">
                <a:solidFill>
                  <a:srgbClr val="00BF63"/>
                </a:solidFill>
                <a:latin typeface="Canva Sans"/>
                <a:ea typeface="Canva Sans"/>
                <a:cs typeface="Canva Sans"/>
                <a:sym typeface="Canva Sans"/>
              </a:rPr>
              <a:t>s</a:t>
            </a:r>
          </a:p>
        </p:txBody>
      </p:sp>
      <p:sp>
        <p:nvSpPr>
          <p:cNvPr name="TextBox 10" id="10"/>
          <p:cNvSpPr txBox="true"/>
          <p:nvPr/>
        </p:nvSpPr>
        <p:spPr>
          <a:xfrm rot="0">
            <a:off x="9541140" y="3217514"/>
            <a:ext cx="661958" cy="887096"/>
          </a:xfrm>
          <a:prstGeom prst="rect">
            <a:avLst/>
          </a:prstGeom>
        </p:spPr>
        <p:txBody>
          <a:bodyPr anchor="t" rtlCol="false" tIns="0" lIns="0" bIns="0" rIns="0">
            <a:spAutoFit/>
          </a:bodyPr>
          <a:lstStyle/>
          <a:p>
            <a:pPr algn="ctr">
              <a:lnSpc>
                <a:spcPts val="7279"/>
              </a:lnSpc>
            </a:pPr>
            <a:r>
              <a:rPr lang="en-US" sz="5199">
                <a:solidFill>
                  <a:srgbClr val="000000"/>
                </a:solidFill>
                <a:latin typeface="Canva Sans"/>
                <a:ea typeface="Canva Sans"/>
                <a:cs typeface="Canva Sans"/>
                <a:sym typeface="Canva Sans"/>
              </a:rPr>
              <a:t>.</a:t>
            </a:r>
          </a:p>
        </p:txBody>
      </p:sp>
      <p:sp>
        <p:nvSpPr>
          <p:cNvPr name="TextBox 11" id="11"/>
          <p:cNvSpPr txBox="true"/>
          <p:nvPr/>
        </p:nvSpPr>
        <p:spPr>
          <a:xfrm rot="0">
            <a:off x="14279361" y="3172746"/>
            <a:ext cx="661958" cy="887096"/>
          </a:xfrm>
          <a:prstGeom prst="rect">
            <a:avLst/>
          </a:prstGeom>
        </p:spPr>
        <p:txBody>
          <a:bodyPr anchor="t" rtlCol="false" tIns="0" lIns="0" bIns="0" rIns="0">
            <a:spAutoFit/>
          </a:bodyPr>
          <a:lstStyle/>
          <a:p>
            <a:pPr algn="ctr">
              <a:lnSpc>
                <a:spcPts val="7279"/>
              </a:lnSpc>
            </a:pPr>
            <a:r>
              <a:rPr lang="en-US" sz="5199">
                <a:solidFill>
                  <a:srgbClr val="000000"/>
                </a:solidFill>
                <a:latin typeface="Canva Sans"/>
                <a:ea typeface="Canva Sans"/>
                <a:cs typeface="Canva Sans"/>
                <a:sym typeface="Canva Sans"/>
              </a:rPr>
              <a:t>.</a:t>
            </a:r>
          </a:p>
        </p:txBody>
      </p:sp>
    </p:spTree>
  </p:cSld>
  <p:clrMapOvr>
    <a:masterClrMapping/>
  </p:clrMapOvr>
</p:sld>
</file>

<file path=ppt/slides/slide10.xml><?xml version="1.0" encoding="utf-8"?>
<p:sld xmlns:p="http://schemas.openxmlformats.org/presentationml/2006/main" xmlns:a="http://schemas.openxmlformats.org/drawingml/2006/main" xmlns:r="http://schemas.openxmlformats.org/officeDocument/2006/relationships">
  <p:cSld>
    <p:bg>
      <p:bgPr>
        <a:solidFill>
          <a:srgbClr val="F6F6F9"/>
        </a:solidFill>
      </p:bgPr>
    </p:bg>
    <p:spTree>
      <p:nvGrpSpPr>
        <p:cNvPr id="1" name=""/>
        <p:cNvGrpSpPr/>
        <p:nvPr/>
      </p:nvGrpSpPr>
      <p:grpSpPr>
        <a:xfrm>
          <a:off x="0" y="0"/>
          <a:ext cx="0" cy="0"/>
          <a:chOff x="0" y="0"/>
          <a:chExt cx="0" cy="0"/>
        </a:xfrm>
      </p:grpSpPr>
      <p:sp>
        <p:nvSpPr>
          <p:cNvPr name="Freeform 2" id="2"/>
          <p:cNvSpPr/>
          <p:nvPr/>
        </p:nvSpPr>
        <p:spPr>
          <a:xfrm flipH="false" flipV="false" rot="0">
            <a:off x="15572580" y="7437869"/>
            <a:ext cx="2486238" cy="2633571"/>
          </a:xfrm>
          <a:custGeom>
            <a:avLst/>
            <a:gdLst/>
            <a:ahLst/>
            <a:cxnLst/>
            <a:rect r="r" b="b" t="t" l="l"/>
            <a:pathLst>
              <a:path h="2633571" w="2486238">
                <a:moveTo>
                  <a:pt x="0" y="0"/>
                </a:moveTo>
                <a:lnTo>
                  <a:pt x="2486238" y="0"/>
                </a:lnTo>
                <a:lnTo>
                  <a:pt x="2486238" y="2633571"/>
                </a:lnTo>
                <a:lnTo>
                  <a:pt x="0" y="2633571"/>
                </a:lnTo>
                <a:lnTo>
                  <a:pt x="0" y="0"/>
                </a:lnTo>
                <a:close/>
              </a:path>
            </a:pathLst>
          </a:custGeom>
          <a:blipFill>
            <a:blip r:embed="rId2"/>
            <a:stretch>
              <a:fillRect l="0" t="0" r="0" b="0"/>
            </a:stretch>
          </a:blipFill>
        </p:spPr>
      </p:sp>
      <p:sp>
        <p:nvSpPr>
          <p:cNvPr name="TextBox 3" id="3"/>
          <p:cNvSpPr txBox="true"/>
          <p:nvPr/>
        </p:nvSpPr>
        <p:spPr>
          <a:xfrm rot="0">
            <a:off x="7816794" y="340366"/>
            <a:ext cx="2900809" cy="1243318"/>
          </a:xfrm>
          <a:prstGeom prst="rect">
            <a:avLst/>
          </a:prstGeom>
        </p:spPr>
        <p:txBody>
          <a:bodyPr anchor="t" rtlCol="false" tIns="0" lIns="0" bIns="0" rIns="0">
            <a:spAutoFit/>
          </a:bodyPr>
          <a:lstStyle/>
          <a:p>
            <a:pPr algn="ctr">
              <a:lnSpc>
                <a:spcPts val="10220"/>
              </a:lnSpc>
            </a:pPr>
            <a:r>
              <a:rPr lang="en-US" sz="7300">
                <a:solidFill>
                  <a:srgbClr val="243D8C"/>
                </a:solidFill>
                <a:latin typeface="SassoonPrimaryInfant"/>
                <a:ea typeface="SassoonPrimaryInfant"/>
                <a:cs typeface="SassoonPrimaryInfant"/>
                <a:sym typeface="SassoonPrimaryInfant"/>
              </a:rPr>
              <a:t>Spelling</a:t>
            </a:r>
          </a:p>
        </p:txBody>
      </p:sp>
      <p:sp>
        <p:nvSpPr>
          <p:cNvPr name="TextBox 4" id="4"/>
          <p:cNvSpPr txBox="true"/>
          <p:nvPr/>
        </p:nvSpPr>
        <p:spPr>
          <a:xfrm rot="0">
            <a:off x="465546" y="1763504"/>
            <a:ext cx="17087894" cy="7289167"/>
          </a:xfrm>
          <a:prstGeom prst="rect">
            <a:avLst/>
          </a:prstGeom>
        </p:spPr>
        <p:txBody>
          <a:bodyPr anchor="t" rtlCol="false" tIns="0" lIns="0" bIns="0" rIns="0">
            <a:spAutoFit/>
          </a:bodyPr>
          <a:lstStyle/>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Taught three times a week</a:t>
            </a:r>
          </a:p>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Children are assessed on the Y2 curriculum before moving onto the year group spellings</a:t>
            </a:r>
          </a:p>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After phonics, spelling is focused on a morphology approach focusing more on the meanings of words</a:t>
            </a:r>
          </a:p>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No weekly lists</a:t>
            </a:r>
          </a:p>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Spellings will be used in the writing journey</a:t>
            </a:r>
          </a:p>
        </p:txBody>
      </p:sp>
    </p:spTree>
  </p:cSld>
  <p:clrMapOvr>
    <a:masterClrMapping/>
  </p:clrMapOvr>
</p:sld>
</file>

<file path=ppt/slides/slide11.xml><?xml version="1.0" encoding="utf-8"?>
<p:sld xmlns:p="http://schemas.openxmlformats.org/presentationml/2006/main" xmlns:a="http://schemas.openxmlformats.org/drawingml/2006/main" xmlns:r="http://schemas.openxmlformats.org/officeDocument/2006/relationships">
  <p:cSld>
    <p:bg>
      <p:bgPr>
        <a:solidFill>
          <a:srgbClr val="F6F6F9"/>
        </a:solidFill>
      </p:bgPr>
    </p:bg>
    <p:spTree>
      <p:nvGrpSpPr>
        <p:cNvPr id="1" name=""/>
        <p:cNvGrpSpPr/>
        <p:nvPr/>
      </p:nvGrpSpPr>
      <p:grpSpPr>
        <a:xfrm>
          <a:off x="0" y="0"/>
          <a:ext cx="0" cy="0"/>
          <a:chOff x="0" y="0"/>
          <a:chExt cx="0" cy="0"/>
        </a:xfrm>
      </p:grpSpPr>
      <p:sp>
        <p:nvSpPr>
          <p:cNvPr name="Freeform 2" id="2"/>
          <p:cNvSpPr/>
          <p:nvPr/>
        </p:nvSpPr>
        <p:spPr>
          <a:xfrm flipH="false" flipV="false" rot="0">
            <a:off x="1069650" y="-7063"/>
            <a:ext cx="14732111" cy="10294063"/>
          </a:xfrm>
          <a:custGeom>
            <a:avLst/>
            <a:gdLst/>
            <a:ahLst/>
            <a:cxnLst/>
            <a:rect r="r" b="b" t="t" l="l"/>
            <a:pathLst>
              <a:path h="10294063" w="14732111">
                <a:moveTo>
                  <a:pt x="0" y="0"/>
                </a:moveTo>
                <a:lnTo>
                  <a:pt x="14732112" y="0"/>
                </a:lnTo>
                <a:lnTo>
                  <a:pt x="14732112" y="10294063"/>
                </a:lnTo>
                <a:lnTo>
                  <a:pt x="0" y="10294063"/>
                </a:lnTo>
                <a:lnTo>
                  <a:pt x="0" y="0"/>
                </a:lnTo>
                <a:close/>
              </a:path>
            </a:pathLst>
          </a:custGeom>
          <a:blipFill>
            <a:blip r:embed="rId2"/>
            <a:stretch>
              <a:fillRect l="0" t="0" r="0" b="0"/>
            </a:stretch>
          </a:blipFill>
        </p:spPr>
      </p:sp>
      <p:sp>
        <p:nvSpPr>
          <p:cNvPr name="Freeform 3" id="3"/>
          <p:cNvSpPr/>
          <p:nvPr/>
        </p:nvSpPr>
        <p:spPr>
          <a:xfrm flipH="false" flipV="false" rot="0">
            <a:off x="15801762" y="7653429"/>
            <a:ext cx="2486238" cy="2633571"/>
          </a:xfrm>
          <a:custGeom>
            <a:avLst/>
            <a:gdLst/>
            <a:ahLst/>
            <a:cxnLst/>
            <a:rect r="r" b="b" t="t" l="l"/>
            <a:pathLst>
              <a:path h="2633571" w="2486238">
                <a:moveTo>
                  <a:pt x="0" y="0"/>
                </a:moveTo>
                <a:lnTo>
                  <a:pt x="2486238" y="0"/>
                </a:lnTo>
                <a:lnTo>
                  <a:pt x="2486238" y="2633571"/>
                </a:lnTo>
                <a:lnTo>
                  <a:pt x="0" y="2633571"/>
                </a:lnTo>
                <a:lnTo>
                  <a:pt x="0" y="0"/>
                </a:lnTo>
                <a:close/>
              </a:path>
            </a:pathLst>
          </a:custGeom>
          <a:blipFill>
            <a:blip r:embed="rId3"/>
            <a:stretch>
              <a:fillRect l="0" t="0" r="0" b="0"/>
            </a:stretch>
          </a:blipFill>
        </p:spPr>
      </p:sp>
    </p:spTree>
  </p:cSld>
  <p:clrMapOvr>
    <a:masterClrMapping/>
  </p:clrMapOvr>
</p:sld>
</file>

<file path=ppt/slides/slide12.xml><?xml version="1.0" encoding="utf-8"?>
<p:sld xmlns:p="http://schemas.openxmlformats.org/presentationml/2006/main" xmlns:a="http://schemas.openxmlformats.org/drawingml/2006/main" xmlns:r="http://schemas.openxmlformats.org/officeDocument/2006/relationships">
  <p:cSld>
    <p:bg>
      <p:bgPr>
        <a:solidFill>
          <a:srgbClr val="F6F6F9"/>
        </a:solidFill>
      </p:bgPr>
    </p:bg>
    <p:spTree>
      <p:nvGrpSpPr>
        <p:cNvPr id="1" name=""/>
        <p:cNvGrpSpPr/>
        <p:nvPr/>
      </p:nvGrpSpPr>
      <p:grpSpPr>
        <a:xfrm>
          <a:off x="0" y="0"/>
          <a:ext cx="0" cy="0"/>
          <a:chOff x="0" y="0"/>
          <a:chExt cx="0" cy="0"/>
        </a:xfrm>
      </p:grpSpPr>
      <p:sp>
        <p:nvSpPr>
          <p:cNvPr name="Freeform 2" id="2"/>
          <p:cNvSpPr/>
          <p:nvPr/>
        </p:nvSpPr>
        <p:spPr>
          <a:xfrm flipH="false" flipV="false" rot="0">
            <a:off x="15801762" y="7653429"/>
            <a:ext cx="2486238" cy="2633571"/>
          </a:xfrm>
          <a:custGeom>
            <a:avLst/>
            <a:gdLst/>
            <a:ahLst/>
            <a:cxnLst/>
            <a:rect r="r" b="b" t="t" l="l"/>
            <a:pathLst>
              <a:path h="2633571" w="2486238">
                <a:moveTo>
                  <a:pt x="0" y="0"/>
                </a:moveTo>
                <a:lnTo>
                  <a:pt x="2486238" y="0"/>
                </a:lnTo>
                <a:lnTo>
                  <a:pt x="2486238" y="2633571"/>
                </a:lnTo>
                <a:lnTo>
                  <a:pt x="0" y="2633571"/>
                </a:lnTo>
                <a:lnTo>
                  <a:pt x="0" y="0"/>
                </a:lnTo>
                <a:close/>
              </a:path>
            </a:pathLst>
          </a:custGeom>
          <a:blipFill>
            <a:blip r:embed="rId2"/>
            <a:stretch>
              <a:fillRect l="0" t="0" r="0" b="0"/>
            </a:stretch>
          </a:blipFill>
        </p:spPr>
      </p:sp>
      <p:sp>
        <p:nvSpPr>
          <p:cNvPr name="Freeform 3" id="3"/>
          <p:cNvSpPr/>
          <p:nvPr/>
        </p:nvSpPr>
        <p:spPr>
          <a:xfrm flipH="false" flipV="false" rot="0">
            <a:off x="5870761" y="242237"/>
            <a:ext cx="7070072" cy="9802526"/>
          </a:xfrm>
          <a:custGeom>
            <a:avLst/>
            <a:gdLst/>
            <a:ahLst/>
            <a:cxnLst/>
            <a:rect r="r" b="b" t="t" l="l"/>
            <a:pathLst>
              <a:path h="9802526" w="7070072">
                <a:moveTo>
                  <a:pt x="0" y="0"/>
                </a:moveTo>
                <a:lnTo>
                  <a:pt x="7070072" y="0"/>
                </a:lnTo>
                <a:lnTo>
                  <a:pt x="7070072" y="9802526"/>
                </a:lnTo>
                <a:lnTo>
                  <a:pt x="0" y="9802526"/>
                </a:lnTo>
                <a:lnTo>
                  <a:pt x="0" y="0"/>
                </a:lnTo>
                <a:close/>
              </a:path>
            </a:pathLst>
          </a:custGeom>
          <a:blipFill>
            <a:blip r:embed="rId3"/>
            <a:stretch>
              <a:fillRect l="0" t="0" r="0" b="0"/>
            </a:stretch>
          </a:blipFill>
        </p:spPr>
      </p:sp>
    </p:spTree>
  </p:cSld>
  <p:clrMapOvr>
    <a:masterClrMapping/>
  </p:clrMapOvr>
</p:sld>
</file>

<file path=ppt/slides/slide13.xml><?xml version="1.0" encoding="utf-8"?>
<p:sld xmlns:p="http://schemas.openxmlformats.org/presentationml/2006/main" xmlns:a="http://schemas.openxmlformats.org/drawingml/2006/main" xmlns:r="http://schemas.openxmlformats.org/officeDocument/2006/relationships">
  <p:cSld>
    <p:bg>
      <p:bgPr>
        <a:solidFill>
          <a:srgbClr val="F6F6F9"/>
        </a:solidFill>
      </p:bgPr>
    </p:bg>
    <p:spTree>
      <p:nvGrpSpPr>
        <p:cNvPr id="1" name=""/>
        <p:cNvGrpSpPr/>
        <p:nvPr/>
      </p:nvGrpSpPr>
      <p:grpSpPr>
        <a:xfrm>
          <a:off x="0" y="0"/>
          <a:ext cx="0" cy="0"/>
          <a:chOff x="0" y="0"/>
          <a:chExt cx="0" cy="0"/>
        </a:xfrm>
      </p:grpSpPr>
      <p:sp>
        <p:nvSpPr>
          <p:cNvPr name="Freeform 2" id="2"/>
          <p:cNvSpPr/>
          <p:nvPr/>
        </p:nvSpPr>
        <p:spPr>
          <a:xfrm flipH="false" flipV="false" rot="0">
            <a:off x="9032251" y="2534802"/>
            <a:ext cx="9026567" cy="5160409"/>
          </a:xfrm>
          <a:custGeom>
            <a:avLst/>
            <a:gdLst/>
            <a:ahLst/>
            <a:cxnLst/>
            <a:rect r="r" b="b" t="t" l="l"/>
            <a:pathLst>
              <a:path h="5160409" w="9026567">
                <a:moveTo>
                  <a:pt x="0" y="0"/>
                </a:moveTo>
                <a:lnTo>
                  <a:pt x="9026567" y="0"/>
                </a:lnTo>
                <a:lnTo>
                  <a:pt x="9026567" y="5160409"/>
                </a:lnTo>
                <a:lnTo>
                  <a:pt x="0" y="5160409"/>
                </a:lnTo>
                <a:lnTo>
                  <a:pt x="0" y="0"/>
                </a:lnTo>
                <a:close/>
              </a:path>
            </a:pathLst>
          </a:custGeom>
          <a:blipFill>
            <a:blip r:embed="rId2"/>
            <a:stretch>
              <a:fillRect l="-19130" t="-8186" r="-19311" b="-28030"/>
            </a:stretch>
          </a:blipFill>
        </p:spPr>
      </p:sp>
      <p:sp>
        <p:nvSpPr>
          <p:cNvPr name="Freeform 3" id="3"/>
          <p:cNvSpPr/>
          <p:nvPr/>
        </p:nvSpPr>
        <p:spPr>
          <a:xfrm flipH="false" flipV="false" rot="0">
            <a:off x="15572580" y="7437869"/>
            <a:ext cx="2486238" cy="2633571"/>
          </a:xfrm>
          <a:custGeom>
            <a:avLst/>
            <a:gdLst/>
            <a:ahLst/>
            <a:cxnLst/>
            <a:rect r="r" b="b" t="t" l="l"/>
            <a:pathLst>
              <a:path h="2633571" w="2486238">
                <a:moveTo>
                  <a:pt x="0" y="0"/>
                </a:moveTo>
                <a:lnTo>
                  <a:pt x="2486238" y="0"/>
                </a:lnTo>
                <a:lnTo>
                  <a:pt x="2486238" y="2633571"/>
                </a:lnTo>
                <a:lnTo>
                  <a:pt x="0" y="2633571"/>
                </a:lnTo>
                <a:lnTo>
                  <a:pt x="0" y="0"/>
                </a:lnTo>
                <a:close/>
              </a:path>
            </a:pathLst>
          </a:custGeom>
          <a:blipFill>
            <a:blip r:embed="rId3"/>
            <a:stretch>
              <a:fillRect l="0" t="0" r="0" b="0"/>
            </a:stretch>
          </a:blipFill>
        </p:spPr>
      </p:sp>
      <p:sp>
        <p:nvSpPr>
          <p:cNvPr name="Freeform 4" id="4"/>
          <p:cNvSpPr/>
          <p:nvPr/>
        </p:nvSpPr>
        <p:spPr>
          <a:xfrm flipH="false" flipV="false" rot="0">
            <a:off x="131232" y="2534802"/>
            <a:ext cx="8640992" cy="5160409"/>
          </a:xfrm>
          <a:custGeom>
            <a:avLst/>
            <a:gdLst/>
            <a:ahLst/>
            <a:cxnLst/>
            <a:rect r="r" b="b" t="t" l="l"/>
            <a:pathLst>
              <a:path h="5160409" w="8640992">
                <a:moveTo>
                  <a:pt x="0" y="0"/>
                </a:moveTo>
                <a:lnTo>
                  <a:pt x="8640992" y="0"/>
                </a:lnTo>
                <a:lnTo>
                  <a:pt x="8640992" y="5160409"/>
                </a:lnTo>
                <a:lnTo>
                  <a:pt x="0" y="5160409"/>
                </a:lnTo>
                <a:lnTo>
                  <a:pt x="0" y="0"/>
                </a:lnTo>
                <a:close/>
              </a:path>
            </a:pathLst>
          </a:custGeom>
          <a:blipFill>
            <a:blip r:embed="rId4"/>
            <a:stretch>
              <a:fillRect l="-19191" t="-8961" r="-18459" b="-20691"/>
            </a:stretch>
          </a:blipFill>
        </p:spPr>
      </p:sp>
      <p:sp>
        <p:nvSpPr>
          <p:cNvPr name="TextBox 5" id="5"/>
          <p:cNvSpPr txBox="true"/>
          <p:nvPr/>
        </p:nvSpPr>
        <p:spPr>
          <a:xfrm rot="0">
            <a:off x="4398286" y="340366"/>
            <a:ext cx="9737824" cy="1243318"/>
          </a:xfrm>
          <a:prstGeom prst="rect">
            <a:avLst/>
          </a:prstGeom>
        </p:spPr>
        <p:txBody>
          <a:bodyPr anchor="t" rtlCol="false" tIns="0" lIns="0" bIns="0" rIns="0">
            <a:spAutoFit/>
          </a:bodyPr>
          <a:lstStyle/>
          <a:p>
            <a:pPr algn="ctr">
              <a:lnSpc>
                <a:spcPts val="10220"/>
              </a:lnSpc>
            </a:pPr>
            <a:r>
              <a:rPr lang="en-US" sz="7300">
                <a:solidFill>
                  <a:srgbClr val="243D8C"/>
                </a:solidFill>
                <a:latin typeface="SassoonPrimaryInfant"/>
                <a:ea typeface="SassoonPrimaryInfant"/>
                <a:cs typeface="SassoonPrimaryInfant"/>
                <a:sym typeface="SassoonPrimaryInfant"/>
              </a:rPr>
              <a:t>Spelling - helping at home</a:t>
            </a:r>
          </a:p>
        </p:txBody>
      </p:sp>
    </p:spTree>
  </p:cSld>
  <p:clrMapOvr>
    <a:masterClrMapping/>
  </p:clrMapOvr>
</p:sld>
</file>

<file path=ppt/slides/slide14.xml><?xml version="1.0" encoding="utf-8"?>
<p:sld xmlns:p="http://schemas.openxmlformats.org/presentationml/2006/main" xmlns:a="http://schemas.openxmlformats.org/drawingml/2006/main" xmlns:r="http://schemas.openxmlformats.org/officeDocument/2006/relationships">
  <p:cSld>
    <p:bg>
      <p:bgPr>
        <a:solidFill>
          <a:srgbClr val="F6F6F9"/>
        </a:solidFill>
      </p:bgPr>
    </p:bg>
    <p:spTree>
      <p:nvGrpSpPr>
        <p:cNvPr id="1" name=""/>
        <p:cNvGrpSpPr/>
        <p:nvPr/>
      </p:nvGrpSpPr>
      <p:grpSpPr>
        <a:xfrm>
          <a:off x="0" y="0"/>
          <a:ext cx="0" cy="0"/>
          <a:chOff x="0" y="0"/>
          <a:chExt cx="0" cy="0"/>
        </a:xfrm>
      </p:grpSpPr>
      <p:sp>
        <p:nvSpPr>
          <p:cNvPr name="Freeform 2" id="2"/>
          <p:cNvSpPr/>
          <p:nvPr/>
        </p:nvSpPr>
        <p:spPr>
          <a:xfrm flipH="false" flipV="false" rot="0">
            <a:off x="15572580" y="7437869"/>
            <a:ext cx="2486238" cy="2633571"/>
          </a:xfrm>
          <a:custGeom>
            <a:avLst/>
            <a:gdLst/>
            <a:ahLst/>
            <a:cxnLst/>
            <a:rect r="r" b="b" t="t" l="l"/>
            <a:pathLst>
              <a:path h="2633571" w="2486238">
                <a:moveTo>
                  <a:pt x="0" y="0"/>
                </a:moveTo>
                <a:lnTo>
                  <a:pt x="2486238" y="0"/>
                </a:lnTo>
                <a:lnTo>
                  <a:pt x="2486238" y="2633571"/>
                </a:lnTo>
                <a:lnTo>
                  <a:pt x="0" y="2633571"/>
                </a:lnTo>
                <a:lnTo>
                  <a:pt x="0" y="0"/>
                </a:lnTo>
                <a:close/>
              </a:path>
            </a:pathLst>
          </a:custGeom>
          <a:blipFill>
            <a:blip r:embed="rId2"/>
            <a:stretch>
              <a:fillRect l="0" t="0" r="0" b="0"/>
            </a:stretch>
          </a:blipFill>
        </p:spPr>
      </p:sp>
      <p:sp>
        <p:nvSpPr>
          <p:cNvPr name="TextBox 3" id="3"/>
          <p:cNvSpPr txBox="true"/>
          <p:nvPr/>
        </p:nvSpPr>
        <p:spPr>
          <a:xfrm rot="0">
            <a:off x="4255932" y="340366"/>
            <a:ext cx="10022532" cy="1243318"/>
          </a:xfrm>
          <a:prstGeom prst="rect">
            <a:avLst/>
          </a:prstGeom>
        </p:spPr>
        <p:txBody>
          <a:bodyPr anchor="t" rtlCol="false" tIns="0" lIns="0" bIns="0" rIns="0">
            <a:spAutoFit/>
          </a:bodyPr>
          <a:lstStyle/>
          <a:p>
            <a:pPr algn="ctr">
              <a:lnSpc>
                <a:spcPts val="10220"/>
              </a:lnSpc>
            </a:pPr>
            <a:r>
              <a:rPr lang="en-US" sz="7300">
                <a:solidFill>
                  <a:srgbClr val="243D8C"/>
                </a:solidFill>
                <a:latin typeface="SassoonPrimaryInfant"/>
                <a:ea typeface="SassoonPrimaryInfant"/>
                <a:cs typeface="SassoonPrimaryInfant"/>
                <a:sym typeface="SassoonPrimaryInfant"/>
              </a:rPr>
              <a:t>Spelling - helping at home </a:t>
            </a:r>
          </a:p>
        </p:txBody>
      </p:sp>
      <p:sp>
        <p:nvSpPr>
          <p:cNvPr name="TextBox 4" id="4"/>
          <p:cNvSpPr txBox="true"/>
          <p:nvPr/>
        </p:nvSpPr>
        <p:spPr>
          <a:xfrm rot="0">
            <a:off x="285477" y="2123642"/>
            <a:ext cx="17087894" cy="5193667"/>
          </a:xfrm>
          <a:prstGeom prst="rect">
            <a:avLst/>
          </a:prstGeom>
        </p:spPr>
        <p:txBody>
          <a:bodyPr anchor="t" rtlCol="false" tIns="0" lIns="0" bIns="0" rIns="0">
            <a:spAutoFit/>
          </a:bodyPr>
          <a:lstStyle/>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Weekly spelling homework sheets</a:t>
            </a:r>
          </a:p>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Spelling games on BBC Games</a:t>
            </a:r>
          </a:p>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Asking children what words mean that have the prefix or suffixes they have focused on.</a:t>
            </a:r>
          </a:p>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Learning the 3/4 and 5/6 spelling words</a:t>
            </a:r>
          </a:p>
        </p:txBody>
      </p:sp>
    </p:spTree>
  </p:cSld>
  <p:clrMapOvr>
    <a:masterClrMapping/>
  </p:clrMapOvr>
</p:sld>
</file>

<file path=ppt/slides/slide15.xml><?xml version="1.0" encoding="utf-8"?>
<p:sld xmlns:p="http://schemas.openxmlformats.org/presentationml/2006/main" xmlns:a="http://schemas.openxmlformats.org/drawingml/2006/main" xmlns:r="http://schemas.openxmlformats.org/officeDocument/2006/relationships">
  <p:cSld>
    <p:bg>
      <p:bgPr>
        <a:solidFill>
          <a:srgbClr val="F6F6F9"/>
        </a:solidFill>
      </p:bgPr>
    </p:bg>
    <p:spTree>
      <p:nvGrpSpPr>
        <p:cNvPr id="1" name=""/>
        <p:cNvGrpSpPr/>
        <p:nvPr/>
      </p:nvGrpSpPr>
      <p:grpSpPr>
        <a:xfrm>
          <a:off x="0" y="0"/>
          <a:ext cx="0" cy="0"/>
          <a:chOff x="0" y="0"/>
          <a:chExt cx="0" cy="0"/>
        </a:xfrm>
      </p:grpSpPr>
      <p:sp>
        <p:nvSpPr>
          <p:cNvPr name="Freeform 2" id="2"/>
          <p:cNvSpPr/>
          <p:nvPr/>
        </p:nvSpPr>
        <p:spPr>
          <a:xfrm flipH="false" flipV="false" rot="0">
            <a:off x="15572580" y="7437869"/>
            <a:ext cx="2486238" cy="2633571"/>
          </a:xfrm>
          <a:custGeom>
            <a:avLst/>
            <a:gdLst/>
            <a:ahLst/>
            <a:cxnLst/>
            <a:rect r="r" b="b" t="t" l="l"/>
            <a:pathLst>
              <a:path h="2633571" w="2486238">
                <a:moveTo>
                  <a:pt x="0" y="0"/>
                </a:moveTo>
                <a:lnTo>
                  <a:pt x="2486238" y="0"/>
                </a:lnTo>
                <a:lnTo>
                  <a:pt x="2486238" y="2633571"/>
                </a:lnTo>
                <a:lnTo>
                  <a:pt x="0" y="2633571"/>
                </a:lnTo>
                <a:lnTo>
                  <a:pt x="0" y="0"/>
                </a:lnTo>
                <a:close/>
              </a:path>
            </a:pathLst>
          </a:custGeom>
          <a:blipFill>
            <a:blip r:embed="rId2"/>
            <a:stretch>
              <a:fillRect l="0" t="0" r="0" b="0"/>
            </a:stretch>
          </a:blipFill>
        </p:spPr>
      </p:sp>
      <p:sp>
        <p:nvSpPr>
          <p:cNvPr name="Freeform 3" id="3"/>
          <p:cNvSpPr/>
          <p:nvPr/>
        </p:nvSpPr>
        <p:spPr>
          <a:xfrm flipH="false" flipV="false" rot="0">
            <a:off x="4323001" y="2248276"/>
            <a:ext cx="10959060" cy="1558832"/>
          </a:xfrm>
          <a:custGeom>
            <a:avLst/>
            <a:gdLst/>
            <a:ahLst/>
            <a:cxnLst/>
            <a:rect r="r" b="b" t="t" l="l"/>
            <a:pathLst>
              <a:path h="1558832" w="10959060">
                <a:moveTo>
                  <a:pt x="0" y="0"/>
                </a:moveTo>
                <a:lnTo>
                  <a:pt x="10959060" y="0"/>
                </a:lnTo>
                <a:lnTo>
                  <a:pt x="10959060" y="1558832"/>
                </a:lnTo>
                <a:lnTo>
                  <a:pt x="0" y="1558832"/>
                </a:lnTo>
                <a:lnTo>
                  <a:pt x="0" y="0"/>
                </a:lnTo>
                <a:close/>
              </a:path>
            </a:pathLst>
          </a:custGeom>
          <a:blipFill>
            <a:blip r:embed="rId3"/>
            <a:stretch>
              <a:fillRect l="0" t="0" r="0" b="0"/>
            </a:stretch>
          </a:blipFill>
        </p:spPr>
      </p:sp>
      <p:sp>
        <p:nvSpPr>
          <p:cNvPr name="Freeform 4" id="4"/>
          <p:cNvSpPr/>
          <p:nvPr/>
        </p:nvSpPr>
        <p:spPr>
          <a:xfrm flipH="false" flipV="false" rot="0">
            <a:off x="4326443" y="6442699"/>
            <a:ext cx="10955618" cy="2695555"/>
          </a:xfrm>
          <a:custGeom>
            <a:avLst/>
            <a:gdLst/>
            <a:ahLst/>
            <a:cxnLst/>
            <a:rect r="r" b="b" t="t" l="l"/>
            <a:pathLst>
              <a:path h="2695555" w="10955618">
                <a:moveTo>
                  <a:pt x="0" y="0"/>
                </a:moveTo>
                <a:lnTo>
                  <a:pt x="10955618" y="0"/>
                </a:lnTo>
                <a:lnTo>
                  <a:pt x="10955618" y="2695555"/>
                </a:lnTo>
                <a:lnTo>
                  <a:pt x="0" y="2695555"/>
                </a:lnTo>
                <a:lnTo>
                  <a:pt x="0" y="0"/>
                </a:lnTo>
                <a:close/>
              </a:path>
            </a:pathLst>
          </a:custGeom>
          <a:blipFill>
            <a:blip r:embed="rId4"/>
            <a:stretch>
              <a:fillRect l="0" t="0" r="0" b="0"/>
            </a:stretch>
          </a:blipFill>
        </p:spPr>
      </p:sp>
      <p:sp>
        <p:nvSpPr>
          <p:cNvPr name="TextBox 5" id="5"/>
          <p:cNvSpPr txBox="true"/>
          <p:nvPr/>
        </p:nvSpPr>
        <p:spPr>
          <a:xfrm rot="0">
            <a:off x="1234721" y="340366"/>
            <a:ext cx="16064954" cy="1243318"/>
          </a:xfrm>
          <a:prstGeom prst="rect">
            <a:avLst/>
          </a:prstGeom>
        </p:spPr>
        <p:txBody>
          <a:bodyPr anchor="t" rtlCol="false" tIns="0" lIns="0" bIns="0" rIns="0">
            <a:spAutoFit/>
          </a:bodyPr>
          <a:lstStyle/>
          <a:p>
            <a:pPr algn="ctr">
              <a:lnSpc>
                <a:spcPts val="10220"/>
              </a:lnSpc>
            </a:pPr>
            <a:r>
              <a:rPr lang="en-US" sz="7300">
                <a:solidFill>
                  <a:srgbClr val="243D8C"/>
                </a:solidFill>
                <a:latin typeface="SassoonPrimaryInfant"/>
                <a:ea typeface="SassoonPrimaryInfant"/>
                <a:cs typeface="SassoonPrimaryInfant"/>
                <a:sym typeface="SassoonPrimaryInfant"/>
              </a:rPr>
              <a:t>Why do we still teach handwriting in KS2?</a:t>
            </a:r>
          </a:p>
        </p:txBody>
      </p:sp>
      <p:sp>
        <p:nvSpPr>
          <p:cNvPr name="TextBox 6" id="6"/>
          <p:cNvSpPr txBox="true"/>
          <p:nvPr/>
        </p:nvSpPr>
        <p:spPr>
          <a:xfrm rot="0">
            <a:off x="491372" y="2181601"/>
            <a:ext cx="3409950" cy="580390"/>
          </a:xfrm>
          <a:prstGeom prst="rect">
            <a:avLst/>
          </a:prstGeom>
        </p:spPr>
        <p:txBody>
          <a:bodyPr anchor="t" rtlCol="false" tIns="0" lIns="0" bIns="0" rIns="0">
            <a:spAutoFit/>
          </a:bodyPr>
          <a:lstStyle/>
          <a:p>
            <a:pPr algn="ctr">
              <a:lnSpc>
                <a:spcPts val="4759"/>
              </a:lnSpc>
            </a:pPr>
            <a:r>
              <a:rPr lang="en-US" sz="3399">
                <a:solidFill>
                  <a:srgbClr val="243D8C"/>
                </a:solidFill>
                <a:latin typeface="Canva Sans"/>
                <a:ea typeface="Canva Sans"/>
                <a:cs typeface="Canva Sans"/>
                <a:sym typeface="Canva Sans"/>
              </a:rPr>
              <a:t>By the end of Y4</a:t>
            </a:r>
          </a:p>
        </p:txBody>
      </p:sp>
      <p:sp>
        <p:nvSpPr>
          <p:cNvPr name="TextBox 7" id="7"/>
          <p:cNvSpPr txBox="true"/>
          <p:nvPr/>
        </p:nvSpPr>
        <p:spPr>
          <a:xfrm rot="0">
            <a:off x="483112" y="6376024"/>
            <a:ext cx="3426470" cy="580390"/>
          </a:xfrm>
          <a:prstGeom prst="rect">
            <a:avLst/>
          </a:prstGeom>
        </p:spPr>
        <p:txBody>
          <a:bodyPr anchor="t" rtlCol="false" tIns="0" lIns="0" bIns="0" rIns="0">
            <a:spAutoFit/>
          </a:bodyPr>
          <a:lstStyle/>
          <a:p>
            <a:pPr algn="ctr">
              <a:lnSpc>
                <a:spcPts val="4759"/>
              </a:lnSpc>
            </a:pPr>
            <a:r>
              <a:rPr lang="en-US" sz="3399">
                <a:solidFill>
                  <a:srgbClr val="243D8C"/>
                </a:solidFill>
                <a:latin typeface="Canva Sans"/>
                <a:ea typeface="Canva Sans"/>
                <a:cs typeface="Canva Sans"/>
                <a:sym typeface="Canva Sans"/>
              </a:rPr>
              <a:t>By the end of Y6</a:t>
            </a:r>
          </a:p>
        </p:txBody>
      </p:sp>
    </p:spTree>
  </p:cSld>
  <p:clrMapOvr>
    <a:masterClrMapping/>
  </p:clrMapOvr>
</p:sld>
</file>

<file path=ppt/slides/slide16.xml><?xml version="1.0" encoding="utf-8"?>
<p:sld xmlns:p="http://schemas.openxmlformats.org/presentationml/2006/main" xmlns:a="http://schemas.openxmlformats.org/drawingml/2006/main" xmlns:r="http://schemas.openxmlformats.org/officeDocument/2006/relationships">
  <p:cSld>
    <p:bg>
      <p:bgPr>
        <a:solidFill>
          <a:srgbClr val="F6F6F9"/>
        </a:solidFill>
      </p:bgPr>
    </p:bg>
    <p:spTree>
      <p:nvGrpSpPr>
        <p:cNvPr id="1" name=""/>
        <p:cNvGrpSpPr/>
        <p:nvPr/>
      </p:nvGrpSpPr>
      <p:grpSpPr>
        <a:xfrm>
          <a:off x="0" y="0"/>
          <a:ext cx="0" cy="0"/>
          <a:chOff x="0" y="0"/>
          <a:chExt cx="0" cy="0"/>
        </a:xfrm>
      </p:grpSpPr>
      <p:sp>
        <p:nvSpPr>
          <p:cNvPr name="Freeform 2" id="2"/>
          <p:cNvSpPr/>
          <p:nvPr/>
        </p:nvSpPr>
        <p:spPr>
          <a:xfrm flipH="false" flipV="false" rot="0">
            <a:off x="15572580" y="7437869"/>
            <a:ext cx="2486238" cy="2633571"/>
          </a:xfrm>
          <a:custGeom>
            <a:avLst/>
            <a:gdLst/>
            <a:ahLst/>
            <a:cxnLst/>
            <a:rect r="r" b="b" t="t" l="l"/>
            <a:pathLst>
              <a:path h="2633571" w="2486238">
                <a:moveTo>
                  <a:pt x="0" y="0"/>
                </a:moveTo>
                <a:lnTo>
                  <a:pt x="2486238" y="0"/>
                </a:lnTo>
                <a:lnTo>
                  <a:pt x="2486238" y="2633571"/>
                </a:lnTo>
                <a:lnTo>
                  <a:pt x="0" y="2633571"/>
                </a:lnTo>
                <a:lnTo>
                  <a:pt x="0" y="0"/>
                </a:lnTo>
                <a:close/>
              </a:path>
            </a:pathLst>
          </a:custGeom>
          <a:blipFill>
            <a:blip r:embed="rId2"/>
            <a:stretch>
              <a:fillRect l="0" t="0" r="0" b="0"/>
            </a:stretch>
          </a:blipFill>
        </p:spPr>
      </p:sp>
      <p:sp>
        <p:nvSpPr>
          <p:cNvPr name="TextBox 3" id="3"/>
          <p:cNvSpPr txBox="true"/>
          <p:nvPr/>
        </p:nvSpPr>
        <p:spPr>
          <a:xfrm rot="0">
            <a:off x="6964381" y="340366"/>
            <a:ext cx="4605635" cy="1243318"/>
          </a:xfrm>
          <a:prstGeom prst="rect">
            <a:avLst/>
          </a:prstGeom>
        </p:spPr>
        <p:txBody>
          <a:bodyPr anchor="t" rtlCol="false" tIns="0" lIns="0" bIns="0" rIns="0">
            <a:spAutoFit/>
          </a:bodyPr>
          <a:lstStyle/>
          <a:p>
            <a:pPr algn="ctr">
              <a:lnSpc>
                <a:spcPts val="10220"/>
              </a:lnSpc>
            </a:pPr>
            <a:r>
              <a:rPr lang="en-US" sz="7300">
                <a:solidFill>
                  <a:srgbClr val="243D8C"/>
                </a:solidFill>
                <a:latin typeface="SassoonPrimaryInfant"/>
                <a:ea typeface="SassoonPrimaryInfant"/>
                <a:cs typeface="SassoonPrimaryInfant"/>
                <a:sym typeface="SassoonPrimaryInfant"/>
              </a:rPr>
              <a:t>Handwriting</a:t>
            </a:r>
          </a:p>
        </p:txBody>
      </p:sp>
      <p:sp>
        <p:nvSpPr>
          <p:cNvPr name="TextBox 4" id="4"/>
          <p:cNvSpPr txBox="true"/>
          <p:nvPr/>
        </p:nvSpPr>
        <p:spPr>
          <a:xfrm rot="0">
            <a:off x="481249" y="1970404"/>
            <a:ext cx="17087894" cy="6241417"/>
          </a:xfrm>
          <a:prstGeom prst="rect">
            <a:avLst/>
          </a:prstGeom>
        </p:spPr>
        <p:txBody>
          <a:bodyPr anchor="t" rtlCol="false" tIns="0" lIns="0" bIns="0" rIns="0">
            <a:spAutoFit/>
          </a:bodyPr>
          <a:lstStyle/>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Taught three times a week</a:t>
            </a:r>
          </a:p>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English books</a:t>
            </a:r>
          </a:p>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Focus on letter formation</a:t>
            </a:r>
          </a:p>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Key terms are legibility and fluency</a:t>
            </a:r>
          </a:p>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Handwriting pens are used from Y4 onwards</a:t>
            </a:r>
          </a:p>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High expectations</a:t>
            </a:r>
          </a:p>
        </p:txBody>
      </p:sp>
    </p:spTree>
  </p:cSld>
  <p:clrMapOvr>
    <a:masterClrMapping/>
  </p:clrMapOvr>
</p:sld>
</file>

<file path=ppt/slides/slide17.xml><?xml version="1.0" encoding="utf-8"?>
<p:sld xmlns:p="http://schemas.openxmlformats.org/presentationml/2006/main" xmlns:a="http://schemas.openxmlformats.org/drawingml/2006/main" xmlns:r="http://schemas.openxmlformats.org/officeDocument/2006/relationships">
  <p:cSld>
    <p:bg>
      <p:bgPr>
        <a:solidFill>
          <a:srgbClr val="F6F6F9"/>
        </a:solidFill>
      </p:bgPr>
    </p:bg>
    <p:spTree>
      <p:nvGrpSpPr>
        <p:cNvPr id="1" name=""/>
        <p:cNvGrpSpPr/>
        <p:nvPr/>
      </p:nvGrpSpPr>
      <p:grpSpPr>
        <a:xfrm>
          <a:off x="0" y="0"/>
          <a:ext cx="0" cy="0"/>
          <a:chOff x="0" y="0"/>
          <a:chExt cx="0" cy="0"/>
        </a:xfrm>
      </p:grpSpPr>
      <p:sp>
        <p:nvSpPr>
          <p:cNvPr name="Freeform 2" id="2"/>
          <p:cNvSpPr/>
          <p:nvPr/>
        </p:nvSpPr>
        <p:spPr>
          <a:xfrm flipH="false" flipV="false" rot="0">
            <a:off x="15572580" y="7437869"/>
            <a:ext cx="2486238" cy="2633571"/>
          </a:xfrm>
          <a:custGeom>
            <a:avLst/>
            <a:gdLst/>
            <a:ahLst/>
            <a:cxnLst/>
            <a:rect r="r" b="b" t="t" l="l"/>
            <a:pathLst>
              <a:path h="2633571" w="2486238">
                <a:moveTo>
                  <a:pt x="0" y="0"/>
                </a:moveTo>
                <a:lnTo>
                  <a:pt x="2486238" y="0"/>
                </a:lnTo>
                <a:lnTo>
                  <a:pt x="2486238" y="2633571"/>
                </a:lnTo>
                <a:lnTo>
                  <a:pt x="0" y="2633571"/>
                </a:lnTo>
                <a:lnTo>
                  <a:pt x="0" y="0"/>
                </a:lnTo>
                <a:close/>
              </a:path>
            </a:pathLst>
          </a:custGeom>
          <a:blipFill>
            <a:blip r:embed="rId2"/>
            <a:stretch>
              <a:fillRect l="0" t="0" r="0" b="0"/>
            </a:stretch>
          </a:blipFill>
        </p:spPr>
      </p:sp>
      <p:sp>
        <p:nvSpPr>
          <p:cNvPr name="TextBox 3" id="3"/>
          <p:cNvSpPr txBox="true"/>
          <p:nvPr/>
        </p:nvSpPr>
        <p:spPr>
          <a:xfrm rot="0">
            <a:off x="3545873" y="340366"/>
            <a:ext cx="11442650" cy="1243318"/>
          </a:xfrm>
          <a:prstGeom prst="rect">
            <a:avLst/>
          </a:prstGeom>
        </p:spPr>
        <p:txBody>
          <a:bodyPr anchor="t" rtlCol="false" tIns="0" lIns="0" bIns="0" rIns="0">
            <a:spAutoFit/>
          </a:bodyPr>
          <a:lstStyle/>
          <a:p>
            <a:pPr algn="ctr">
              <a:lnSpc>
                <a:spcPts val="10220"/>
              </a:lnSpc>
            </a:pPr>
            <a:r>
              <a:rPr lang="en-US" sz="7300">
                <a:solidFill>
                  <a:srgbClr val="243D8C"/>
                </a:solidFill>
                <a:latin typeface="SassoonPrimaryInfant"/>
                <a:ea typeface="SassoonPrimaryInfant"/>
                <a:cs typeface="SassoonPrimaryInfant"/>
                <a:sym typeface="SassoonPrimaryInfant"/>
              </a:rPr>
              <a:t>Handwriting - helping at home</a:t>
            </a:r>
          </a:p>
        </p:txBody>
      </p:sp>
      <p:sp>
        <p:nvSpPr>
          <p:cNvPr name="TextBox 4" id="4"/>
          <p:cNvSpPr txBox="true"/>
          <p:nvPr/>
        </p:nvSpPr>
        <p:spPr>
          <a:xfrm rot="0">
            <a:off x="282649" y="2244202"/>
            <a:ext cx="17087894" cy="5193667"/>
          </a:xfrm>
          <a:prstGeom prst="rect">
            <a:avLst/>
          </a:prstGeom>
        </p:spPr>
        <p:txBody>
          <a:bodyPr anchor="t" rtlCol="false" tIns="0" lIns="0" bIns="0" rIns="0">
            <a:spAutoFit/>
          </a:bodyPr>
          <a:lstStyle/>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Encourage children to write using a variety of tools</a:t>
            </a:r>
          </a:p>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Have high expectations for homework</a:t>
            </a:r>
          </a:p>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Question why they haven’t used joined up handwriting in any writing that they do.</a:t>
            </a:r>
          </a:p>
          <a:p>
            <a:pPr algn="l">
              <a:lnSpc>
                <a:spcPts val="8259"/>
              </a:lnSpc>
            </a:pPr>
          </a:p>
        </p:txBody>
      </p:sp>
    </p:spTree>
  </p:cSld>
  <p:clrMapOvr>
    <a:masterClrMapping/>
  </p:clrMapOvr>
</p:sld>
</file>

<file path=ppt/slides/slide18.xml><?xml version="1.0" encoding="utf-8"?>
<p:sld xmlns:p="http://schemas.openxmlformats.org/presentationml/2006/main" xmlns:a="http://schemas.openxmlformats.org/drawingml/2006/main" xmlns:r="http://schemas.openxmlformats.org/officeDocument/2006/relationships">
  <p:cSld>
    <p:bg>
      <p:bgPr>
        <a:solidFill>
          <a:srgbClr val="F6F6F9"/>
        </a:solidFill>
      </p:bgPr>
    </p:bg>
    <p:spTree>
      <p:nvGrpSpPr>
        <p:cNvPr id="1" name=""/>
        <p:cNvGrpSpPr/>
        <p:nvPr/>
      </p:nvGrpSpPr>
      <p:grpSpPr>
        <a:xfrm>
          <a:off x="0" y="0"/>
          <a:ext cx="0" cy="0"/>
          <a:chOff x="0" y="0"/>
          <a:chExt cx="0" cy="0"/>
        </a:xfrm>
      </p:grpSpPr>
      <p:sp>
        <p:nvSpPr>
          <p:cNvPr name="Freeform 2" id="2"/>
          <p:cNvSpPr/>
          <p:nvPr/>
        </p:nvSpPr>
        <p:spPr>
          <a:xfrm flipH="false" flipV="false" rot="0">
            <a:off x="15572580" y="7437869"/>
            <a:ext cx="2486238" cy="2633571"/>
          </a:xfrm>
          <a:custGeom>
            <a:avLst/>
            <a:gdLst/>
            <a:ahLst/>
            <a:cxnLst/>
            <a:rect r="r" b="b" t="t" l="l"/>
            <a:pathLst>
              <a:path h="2633571" w="2486238">
                <a:moveTo>
                  <a:pt x="0" y="0"/>
                </a:moveTo>
                <a:lnTo>
                  <a:pt x="2486238" y="0"/>
                </a:lnTo>
                <a:lnTo>
                  <a:pt x="2486238" y="2633571"/>
                </a:lnTo>
                <a:lnTo>
                  <a:pt x="0" y="2633571"/>
                </a:lnTo>
                <a:lnTo>
                  <a:pt x="0" y="0"/>
                </a:lnTo>
                <a:close/>
              </a:path>
            </a:pathLst>
          </a:custGeom>
          <a:blipFill>
            <a:blip r:embed="rId2"/>
            <a:stretch>
              <a:fillRect l="0" t="0" r="0" b="0"/>
            </a:stretch>
          </a:blipFill>
        </p:spPr>
      </p:sp>
      <p:sp>
        <p:nvSpPr>
          <p:cNvPr name="TextBox 3" id="3"/>
          <p:cNvSpPr txBox="true"/>
          <p:nvPr/>
        </p:nvSpPr>
        <p:spPr>
          <a:xfrm rot="0">
            <a:off x="6236611" y="340366"/>
            <a:ext cx="6061174" cy="1243318"/>
          </a:xfrm>
          <a:prstGeom prst="rect">
            <a:avLst/>
          </a:prstGeom>
        </p:spPr>
        <p:txBody>
          <a:bodyPr anchor="t" rtlCol="false" tIns="0" lIns="0" bIns="0" rIns="0">
            <a:spAutoFit/>
          </a:bodyPr>
          <a:lstStyle/>
          <a:p>
            <a:pPr algn="ctr">
              <a:lnSpc>
                <a:spcPts val="10220"/>
              </a:lnSpc>
            </a:pPr>
            <a:r>
              <a:rPr lang="en-US" sz="7300">
                <a:solidFill>
                  <a:srgbClr val="243D8C"/>
                </a:solidFill>
                <a:latin typeface="SassoonPrimaryInfant"/>
                <a:ea typeface="SassoonPrimaryInfant"/>
                <a:cs typeface="SassoonPrimaryInfant"/>
                <a:sym typeface="SassoonPrimaryInfant"/>
              </a:rPr>
              <a:t>Writing Journey</a:t>
            </a:r>
          </a:p>
        </p:txBody>
      </p:sp>
      <p:sp>
        <p:nvSpPr>
          <p:cNvPr name="TextBox 4" id="4"/>
          <p:cNvSpPr txBox="true"/>
          <p:nvPr/>
        </p:nvSpPr>
        <p:spPr>
          <a:xfrm rot="0">
            <a:off x="282649" y="2244202"/>
            <a:ext cx="17087894" cy="5193667"/>
          </a:xfrm>
          <a:prstGeom prst="rect">
            <a:avLst/>
          </a:prstGeom>
        </p:spPr>
        <p:txBody>
          <a:bodyPr anchor="t" rtlCol="false" tIns="0" lIns="0" bIns="0" rIns="0">
            <a:spAutoFit/>
          </a:bodyPr>
          <a:lstStyle/>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Takes place after completion of PVPG</a:t>
            </a:r>
          </a:p>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Based on either a quality text or Science experiment</a:t>
            </a:r>
          </a:p>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Builds on grammar skills for the year group</a:t>
            </a:r>
          </a:p>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Each unit takes about three weeks</a:t>
            </a:r>
          </a:p>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Work is edited and published</a:t>
            </a:r>
          </a:p>
        </p:txBody>
      </p:sp>
    </p:spTree>
  </p:cSld>
  <p:clrMapOvr>
    <a:masterClrMapping/>
  </p:clrMapOvr>
</p:sld>
</file>

<file path=ppt/slides/slide19.xml><?xml version="1.0" encoding="utf-8"?>
<p:sld xmlns:p="http://schemas.openxmlformats.org/presentationml/2006/main" xmlns:a="http://schemas.openxmlformats.org/drawingml/2006/main" xmlns:r="http://schemas.openxmlformats.org/officeDocument/2006/relationships">
  <p:cSld>
    <p:bg>
      <p:bgPr>
        <a:solidFill>
          <a:srgbClr val="F6F6F9"/>
        </a:solidFill>
      </p:bgPr>
    </p:bg>
    <p:spTree>
      <p:nvGrpSpPr>
        <p:cNvPr id="1" name=""/>
        <p:cNvGrpSpPr/>
        <p:nvPr/>
      </p:nvGrpSpPr>
      <p:grpSpPr>
        <a:xfrm>
          <a:off x="0" y="0"/>
          <a:ext cx="0" cy="0"/>
          <a:chOff x="0" y="0"/>
          <a:chExt cx="0" cy="0"/>
        </a:xfrm>
      </p:grpSpPr>
      <p:sp>
        <p:nvSpPr>
          <p:cNvPr name="Freeform 2" id="2"/>
          <p:cNvSpPr/>
          <p:nvPr/>
        </p:nvSpPr>
        <p:spPr>
          <a:xfrm flipH="false" flipV="false" rot="0">
            <a:off x="15572580" y="7437869"/>
            <a:ext cx="2486238" cy="2633571"/>
          </a:xfrm>
          <a:custGeom>
            <a:avLst/>
            <a:gdLst/>
            <a:ahLst/>
            <a:cxnLst/>
            <a:rect r="r" b="b" t="t" l="l"/>
            <a:pathLst>
              <a:path h="2633571" w="2486238">
                <a:moveTo>
                  <a:pt x="0" y="0"/>
                </a:moveTo>
                <a:lnTo>
                  <a:pt x="2486238" y="0"/>
                </a:lnTo>
                <a:lnTo>
                  <a:pt x="2486238" y="2633571"/>
                </a:lnTo>
                <a:lnTo>
                  <a:pt x="0" y="2633571"/>
                </a:lnTo>
                <a:lnTo>
                  <a:pt x="0" y="0"/>
                </a:lnTo>
                <a:close/>
              </a:path>
            </a:pathLst>
          </a:custGeom>
          <a:blipFill>
            <a:blip r:embed="rId2"/>
            <a:stretch>
              <a:fillRect l="0" t="0" r="0" b="0"/>
            </a:stretch>
          </a:blipFill>
        </p:spPr>
      </p:sp>
      <p:sp>
        <p:nvSpPr>
          <p:cNvPr name="TextBox 3" id="3"/>
          <p:cNvSpPr txBox="true"/>
          <p:nvPr/>
        </p:nvSpPr>
        <p:spPr>
          <a:xfrm rot="0">
            <a:off x="6236611" y="340366"/>
            <a:ext cx="6061174" cy="1243318"/>
          </a:xfrm>
          <a:prstGeom prst="rect">
            <a:avLst/>
          </a:prstGeom>
        </p:spPr>
        <p:txBody>
          <a:bodyPr anchor="t" rtlCol="false" tIns="0" lIns="0" bIns="0" rIns="0">
            <a:spAutoFit/>
          </a:bodyPr>
          <a:lstStyle/>
          <a:p>
            <a:pPr algn="ctr">
              <a:lnSpc>
                <a:spcPts val="10220"/>
              </a:lnSpc>
            </a:pPr>
            <a:r>
              <a:rPr lang="en-US" sz="7300">
                <a:solidFill>
                  <a:srgbClr val="243D8C"/>
                </a:solidFill>
                <a:latin typeface="SassoonPrimaryInfant"/>
                <a:ea typeface="SassoonPrimaryInfant"/>
                <a:cs typeface="SassoonPrimaryInfant"/>
                <a:sym typeface="SassoonPrimaryInfant"/>
              </a:rPr>
              <a:t>Writing Journey</a:t>
            </a:r>
          </a:p>
        </p:txBody>
      </p:sp>
      <p:sp>
        <p:nvSpPr>
          <p:cNvPr name="Freeform 4" id="4"/>
          <p:cNvSpPr/>
          <p:nvPr/>
        </p:nvSpPr>
        <p:spPr>
          <a:xfrm flipH="false" flipV="false" rot="0">
            <a:off x="535758" y="-7063"/>
            <a:ext cx="14732111" cy="10294063"/>
          </a:xfrm>
          <a:custGeom>
            <a:avLst/>
            <a:gdLst/>
            <a:ahLst/>
            <a:cxnLst/>
            <a:rect r="r" b="b" t="t" l="l"/>
            <a:pathLst>
              <a:path h="10294063" w="14732111">
                <a:moveTo>
                  <a:pt x="0" y="0"/>
                </a:moveTo>
                <a:lnTo>
                  <a:pt x="14732112" y="0"/>
                </a:lnTo>
                <a:lnTo>
                  <a:pt x="14732112" y="10294063"/>
                </a:lnTo>
                <a:lnTo>
                  <a:pt x="0" y="10294063"/>
                </a:lnTo>
                <a:lnTo>
                  <a:pt x="0" y="0"/>
                </a:lnTo>
                <a:close/>
              </a:path>
            </a:pathLst>
          </a:custGeom>
          <a:blipFill>
            <a:blip r:embed="rId3"/>
            <a:stretch>
              <a:fillRect l="0" t="0" r="0" b="0"/>
            </a:stretch>
          </a:blipFill>
        </p:spPr>
      </p:sp>
    </p:spTree>
  </p:cSld>
  <p:clrMapOvr>
    <a:masterClrMapping/>
  </p:clrMapOvr>
</p:sld>
</file>

<file path=ppt/slides/slide20.xml><?xml version="1.0" encoding="utf-8"?>
<p:sld xmlns:p="http://schemas.openxmlformats.org/presentationml/2006/main" xmlns:a="http://schemas.openxmlformats.org/drawingml/2006/main" xmlns:r="http://schemas.openxmlformats.org/officeDocument/2006/relationships">
  <p:cSld>
    <p:bg>
      <p:bgPr>
        <a:solidFill>
          <a:srgbClr val="F6F6F9"/>
        </a:solidFill>
      </p:bgPr>
    </p:bg>
    <p:spTree>
      <p:nvGrpSpPr>
        <p:cNvPr id="1" name=""/>
        <p:cNvGrpSpPr/>
        <p:nvPr/>
      </p:nvGrpSpPr>
      <p:grpSpPr>
        <a:xfrm>
          <a:off x="0" y="0"/>
          <a:ext cx="0" cy="0"/>
          <a:chOff x="0" y="0"/>
          <a:chExt cx="0" cy="0"/>
        </a:xfrm>
      </p:grpSpPr>
      <p:sp>
        <p:nvSpPr>
          <p:cNvPr name="Freeform 2" id="2"/>
          <p:cNvSpPr/>
          <p:nvPr/>
        </p:nvSpPr>
        <p:spPr>
          <a:xfrm flipH="false" flipV="false" rot="0">
            <a:off x="15572580" y="7437869"/>
            <a:ext cx="2486238" cy="2633571"/>
          </a:xfrm>
          <a:custGeom>
            <a:avLst/>
            <a:gdLst/>
            <a:ahLst/>
            <a:cxnLst/>
            <a:rect r="r" b="b" t="t" l="l"/>
            <a:pathLst>
              <a:path h="2633571" w="2486238">
                <a:moveTo>
                  <a:pt x="0" y="0"/>
                </a:moveTo>
                <a:lnTo>
                  <a:pt x="2486238" y="0"/>
                </a:lnTo>
                <a:lnTo>
                  <a:pt x="2486238" y="2633571"/>
                </a:lnTo>
                <a:lnTo>
                  <a:pt x="0" y="2633571"/>
                </a:lnTo>
                <a:lnTo>
                  <a:pt x="0" y="0"/>
                </a:lnTo>
                <a:close/>
              </a:path>
            </a:pathLst>
          </a:custGeom>
          <a:blipFill>
            <a:blip r:embed="rId2"/>
            <a:stretch>
              <a:fillRect l="0" t="0" r="0" b="0"/>
            </a:stretch>
          </a:blipFill>
        </p:spPr>
      </p:sp>
      <p:sp>
        <p:nvSpPr>
          <p:cNvPr name="Freeform 3" id="3"/>
          <p:cNvSpPr/>
          <p:nvPr/>
        </p:nvSpPr>
        <p:spPr>
          <a:xfrm flipH="false" flipV="false" rot="0">
            <a:off x="694272" y="233097"/>
            <a:ext cx="7136083" cy="10053903"/>
          </a:xfrm>
          <a:custGeom>
            <a:avLst/>
            <a:gdLst/>
            <a:ahLst/>
            <a:cxnLst/>
            <a:rect r="r" b="b" t="t" l="l"/>
            <a:pathLst>
              <a:path h="10053903" w="7136083">
                <a:moveTo>
                  <a:pt x="0" y="0"/>
                </a:moveTo>
                <a:lnTo>
                  <a:pt x="7136083" y="0"/>
                </a:lnTo>
                <a:lnTo>
                  <a:pt x="7136083" y="10053903"/>
                </a:lnTo>
                <a:lnTo>
                  <a:pt x="0" y="10053903"/>
                </a:lnTo>
                <a:lnTo>
                  <a:pt x="0" y="0"/>
                </a:lnTo>
                <a:close/>
              </a:path>
            </a:pathLst>
          </a:custGeom>
          <a:blipFill>
            <a:blip r:embed="rId3"/>
            <a:stretch>
              <a:fillRect l="0" t="-1093" r="-6821" b="0"/>
            </a:stretch>
          </a:blipFill>
        </p:spPr>
      </p:sp>
      <p:sp>
        <p:nvSpPr>
          <p:cNvPr name="TextBox 4" id="4"/>
          <p:cNvSpPr txBox="true"/>
          <p:nvPr/>
        </p:nvSpPr>
        <p:spPr>
          <a:xfrm rot="0">
            <a:off x="9612691" y="895350"/>
            <a:ext cx="6061174" cy="1243318"/>
          </a:xfrm>
          <a:prstGeom prst="rect">
            <a:avLst/>
          </a:prstGeom>
        </p:spPr>
        <p:txBody>
          <a:bodyPr anchor="t" rtlCol="false" tIns="0" lIns="0" bIns="0" rIns="0">
            <a:spAutoFit/>
          </a:bodyPr>
          <a:lstStyle/>
          <a:p>
            <a:pPr algn="ctr">
              <a:lnSpc>
                <a:spcPts val="10220"/>
              </a:lnSpc>
            </a:pPr>
            <a:r>
              <a:rPr lang="en-US" sz="7300">
                <a:solidFill>
                  <a:srgbClr val="243D8C"/>
                </a:solidFill>
                <a:latin typeface="SassoonPrimaryInfant"/>
                <a:ea typeface="SassoonPrimaryInfant"/>
                <a:cs typeface="SassoonPrimaryInfant"/>
                <a:sym typeface="SassoonPrimaryInfant"/>
              </a:rPr>
              <a:t>Writing Journey</a:t>
            </a:r>
          </a:p>
        </p:txBody>
      </p:sp>
    </p:spTree>
  </p:cSld>
  <p:clrMapOvr>
    <a:masterClrMapping/>
  </p:clrMapOvr>
</p:sld>
</file>

<file path=ppt/slides/slide21.xml><?xml version="1.0" encoding="utf-8"?>
<p:sld xmlns:p="http://schemas.openxmlformats.org/presentationml/2006/main" xmlns:a="http://schemas.openxmlformats.org/drawingml/2006/main" xmlns:r="http://schemas.openxmlformats.org/officeDocument/2006/relationships">
  <p:cSld>
    <p:bg>
      <p:bgPr>
        <a:solidFill>
          <a:srgbClr val="F6F6F9"/>
        </a:solidFill>
      </p:bgPr>
    </p:bg>
    <p:spTree>
      <p:nvGrpSpPr>
        <p:cNvPr id="1" name=""/>
        <p:cNvGrpSpPr/>
        <p:nvPr/>
      </p:nvGrpSpPr>
      <p:grpSpPr>
        <a:xfrm>
          <a:off x="0" y="0"/>
          <a:ext cx="0" cy="0"/>
          <a:chOff x="0" y="0"/>
          <a:chExt cx="0" cy="0"/>
        </a:xfrm>
      </p:grpSpPr>
      <p:sp>
        <p:nvSpPr>
          <p:cNvPr name="Freeform 2" id="2"/>
          <p:cNvSpPr/>
          <p:nvPr/>
        </p:nvSpPr>
        <p:spPr>
          <a:xfrm flipH="false" flipV="false" rot="0">
            <a:off x="15572580" y="7437869"/>
            <a:ext cx="2486238" cy="2633571"/>
          </a:xfrm>
          <a:custGeom>
            <a:avLst/>
            <a:gdLst/>
            <a:ahLst/>
            <a:cxnLst/>
            <a:rect r="r" b="b" t="t" l="l"/>
            <a:pathLst>
              <a:path h="2633571" w="2486238">
                <a:moveTo>
                  <a:pt x="0" y="0"/>
                </a:moveTo>
                <a:lnTo>
                  <a:pt x="2486238" y="0"/>
                </a:lnTo>
                <a:lnTo>
                  <a:pt x="2486238" y="2633571"/>
                </a:lnTo>
                <a:lnTo>
                  <a:pt x="0" y="2633571"/>
                </a:lnTo>
                <a:lnTo>
                  <a:pt x="0" y="0"/>
                </a:lnTo>
                <a:close/>
              </a:path>
            </a:pathLst>
          </a:custGeom>
          <a:blipFill>
            <a:blip r:embed="rId2"/>
            <a:stretch>
              <a:fillRect l="0" t="0" r="0" b="0"/>
            </a:stretch>
          </a:blipFill>
        </p:spPr>
      </p:sp>
      <p:sp>
        <p:nvSpPr>
          <p:cNvPr name="TextBox 3" id="3"/>
          <p:cNvSpPr txBox="true"/>
          <p:nvPr/>
        </p:nvSpPr>
        <p:spPr>
          <a:xfrm rot="0">
            <a:off x="4447921" y="340366"/>
            <a:ext cx="9638556" cy="1243318"/>
          </a:xfrm>
          <a:prstGeom prst="rect">
            <a:avLst/>
          </a:prstGeom>
        </p:spPr>
        <p:txBody>
          <a:bodyPr anchor="t" rtlCol="false" tIns="0" lIns="0" bIns="0" rIns="0">
            <a:spAutoFit/>
          </a:bodyPr>
          <a:lstStyle/>
          <a:p>
            <a:pPr algn="ctr">
              <a:lnSpc>
                <a:spcPts val="10220"/>
              </a:lnSpc>
            </a:pPr>
            <a:r>
              <a:rPr lang="en-US" sz="7300">
                <a:solidFill>
                  <a:srgbClr val="243D8C"/>
                </a:solidFill>
                <a:latin typeface="SassoonPrimaryInfant"/>
                <a:ea typeface="SassoonPrimaryInfant"/>
                <a:cs typeface="SassoonPrimaryInfant"/>
                <a:sym typeface="SassoonPrimaryInfant"/>
              </a:rPr>
              <a:t>Writing - helping at home</a:t>
            </a:r>
          </a:p>
        </p:txBody>
      </p:sp>
      <p:sp>
        <p:nvSpPr>
          <p:cNvPr name="TextBox 4" id="4"/>
          <p:cNvSpPr txBox="true"/>
          <p:nvPr/>
        </p:nvSpPr>
        <p:spPr>
          <a:xfrm rot="0">
            <a:off x="282649" y="2244202"/>
            <a:ext cx="17087894" cy="7289167"/>
          </a:xfrm>
          <a:prstGeom prst="rect">
            <a:avLst/>
          </a:prstGeom>
        </p:spPr>
        <p:txBody>
          <a:bodyPr anchor="t" rtlCol="false" tIns="0" lIns="0" bIns="0" rIns="0">
            <a:spAutoFit/>
          </a:bodyPr>
          <a:lstStyle/>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The best practice is writing as much as possible!</a:t>
            </a:r>
          </a:p>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Encourage as many opportunities to write - postcards, shopping lists, reminders</a:t>
            </a:r>
          </a:p>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Keeping a diary/journal of important days</a:t>
            </a:r>
          </a:p>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Have a special pen that can only be used now and then.</a:t>
            </a:r>
          </a:p>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Going in for writing competitions </a:t>
            </a:r>
          </a:p>
        </p:txBody>
      </p:sp>
    </p:spTree>
  </p:cSld>
  <p:clrMapOvr>
    <a:masterClrMapping/>
  </p:clrMapOvr>
</p:sld>
</file>

<file path=ppt/slides/slide22.xml><?xml version="1.0" encoding="utf-8"?>
<p:sld xmlns:p="http://schemas.openxmlformats.org/presentationml/2006/main" xmlns:a="http://schemas.openxmlformats.org/drawingml/2006/main" xmlns:r="http://schemas.openxmlformats.org/officeDocument/2006/relationships">
  <p:cSld>
    <p:bg>
      <p:bgPr>
        <a:solidFill>
          <a:srgbClr val="F6F6F9"/>
        </a:solidFill>
      </p:bgPr>
    </p:bg>
    <p:spTree>
      <p:nvGrpSpPr>
        <p:cNvPr id="1" name=""/>
        <p:cNvGrpSpPr/>
        <p:nvPr/>
      </p:nvGrpSpPr>
      <p:grpSpPr>
        <a:xfrm>
          <a:off x="0" y="0"/>
          <a:ext cx="0" cy="0"/>
          <a:chOff x="0" y="0"/>
          <a:chExt cx="0" cy="0"/>
        </a:xfrm>
      </p:grpSpPr>
      <p:sp>
        <p:nvSpPr>
          <p:cNvPr name="Freeform 2" id="2"/>
          <p:cNvSpPr/>
          <p:nvPr/>
        </p:nvSpPr>
        <p:spPr>
          <a:xfrm flipH="false" flipV="false" rot="0">
            <a:off x="15572580" y="7437869"/>
            <a:ext cx="2486238" cy="2633571"/>
          </a:xfrm>
          <a:custGeom>
            <a:avLst/>
            <a:gdLst/>
            <a:ahLst/>
            <a:cxnLst/>
            <a:rect r="r" b="b" t="t" l="l"/>
            <a:pathLst>
              <a:path h="2633571" w="2486238">
                <a:moveTo>
                  <a:pt x="0" y="0"/>
                </a:moveTo>
                <a:lnTo>
                  <a:pt x="2486238" y="0"/>
                </a:lnTo>
                <a:lnTo>
                  <a:pt x="2486238" y="2633571"/>
                </a:lnTo>
                <a:lnTo>
                  <a:pt x="0" y="2633571"/>
                </a:lnTo>
                <a:lnTo>
                  <a:pt x="0" y="0"/>
                </a:lnTo>
                <a:close/>
              </a:path>
            </a:pathLst>
          </a:custGeom>
          <a:blipFill>
            <a:blip r:embed="rId2"/>
            <a:stretch>
              <a:fillRect l="0" t="0" r="0" b="0"/>
            </a:stretch>
          </a:blipFill>
        </p:spPr>
      </p:sp>
      <p:sp>
        <p:nvSpPr>
          <p:cNvPr name="TextBox 3" id="3"/>
          <p:cNvSpPr txBox="true"/>
          <p:nvPr/>
        </p:nvSpPr>
        <p:spPr>
          <a:xfrm rot="0">
            <a:off x="7766267" y="340366"/>
            <a:ext cx="3001863" cy="1243318"/>
          </a:xfrm>
          <a:prstGeom prst="rect">
            <a:avLst/>
          </a:prstGeom>
        </p:spPr>
        <p:txBody>
          <a:bodyPr anchor="t" rtlCol="false" tIns="0" lIns="0" bIns="0" rIns="0">
            <a:spAutoFit/>
          </a:bodyPr>
          <a:lstStyle/>
          <a:p>
            <a:pPr algn="ctr">
              <a:lnSpc>
                <a:spcPts val="10220"/>
              </a:lnSpc>
            </a:pPr>
            <a:r>
              <a:rPr lang="en-US" sz="7300">
                <a:solidFill>
                  <a:srgbClr val="243D8C"/>
                </a:solidFill>
                <a:latin typeface="SassoonPrimaryInfant"/>
                <a:ea typeface="SassoonPrimaryInfant"/>
                <a:cs typeface="SassoonPrimaryInfant"/>
                <a:sym typeface="SassoonPrimaryInfant"/>
              </a:rPr>
              <a:t>Reading</a:t>
            </a:r>
          </a:p>
        </p:txBody>
      </p:sp>
      <p:sp>
        <p:nvSpPr>
          <p:cNvPr name="TextBox 4" id="4"/>
          <p:cNvSpPr txBox="true"/>
          <p:nvPr/>
        </p:nvSpPr>
        <p:spPr>
          <a:xfrm rot="0">
            <a:off x="171406" y="1631797"/>
            <a:ext cx="17087894" cy="7289167"/>
          </a:xfrm>
          <a:prstGeom prst="rect">
            <a:avLst/>
          </a:prstGeom>
        </p:spPr>
        <p:txBody>
          <a:bodyPr anchor="t" rtlCol="false" tIns="0" lIns="0" bIns="0" rIns="0">
            <a:spAutoFit/>
          </a:bodyPr>
          <a:lstStyle/>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Reading lessons take place three times a week.</a:t>
            </a:r>
          </a:p>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We focus on prior knowledge and vocabulary </a:t>
            </a:r>
          </a:p>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Echo read and timed read</a:t>
            </a:r>
          </a:p>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Focus on different reading skills - mainly vocabulary, retrieval and inference.</a:t>
            </a:r>
          </a:p>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Each class has a class reader that their writing may based on.</a:t>
            </a:r>
          </a:p>
        </p:txBody>
      </p:sp>
    </p:spTree>
  </p:cSld>
  <p:clrMapOvr>
    <a:masterClrMapping/>
  </p:clrMapOvr>
</p:sld>
</file>

<file path=ppt/slides/slide23.xml><?xml version="1.0" encoding="utf-8"?>
<p:sld xmlns:p="http://schemas.openxmlformats.org/presentationml/2006/main" xmlns:a="http://schemas.openxmlformats.org/drawingml/2006/main" xmlns:r="http://schemas.openxmlformats.org/officeDocument/2006/relationships">
  <p:cSld>
    <p:bg>
      <p:bgPr>
        <a:solidFill>
          <a:srgbClr val="F6F6F9"/>
        </a:solidFill>
      </p:bgPr>
    </p:bg>
    <p:spTree>
      <p:nvGrpSpPr>
        <p:cNvPr id="1" name=""/>
        <p:cNvGrpSpPr/>
        <p:nvPr/>
      </p:nvGrpSpPr>
      <p:grpSpPr>
        <a:xfrm>
          <a:off x="0" y="0"/>
          <a:ext cx="0" cy="0"/>
          <a:chOff x="0" y="0"/>
          <a:chExt cx="0" cy="0"/>
        </a:xfrm>
      </p:grpSpPr>
      <p:sp>
        <p:nvSpPr>
          <p:cNvPr name="Freeform 2" id="2"/>
          <p:cNvSpPr/>
          <p:nvPr/>
        </p:nvSpPr>
        <p:spPr>
          <a:xfrm flipH="false" flipV="false" rot="0">
            <a:off x="10086647" y="1583684"/>
            <a:ext cx="6623659" cy="8127189"/>
          </a:xfrm>
          <a:custGeom>
            <a:avLst/>
            <a:gdLst/>
            <a:ahLst/>
            <a:cxnLst/>
            <a:rect r="r" b="b" t="t" l="l"/>
            <a:pathLst>
              <a:path h="8127189" w="6623659">
                <a:moveTo>
                  <a:pt x="0" y="0"/>
                </a:moveTo>
                <a:lnTo>
                  <a:pt x="6623658" y="0"/>
                </a:lnTo>
                <a:lnTo>
                  <a:pt x="6623658" y="8127189"/>
                </a:lnTo>
                <a:lnTo>
                  <a:pt x="0" y="8127189"/>
                </a:lnTo>
                <a:lnTo>
                  <a:pt x="0" y="0"/>
                </a:lnTo>
                <a:close/>
              </a:path>
            </a:pathLst>
          </a:custGeom>
          <a:blipFill>
            <a:blip r:embed="rId2"/>
            <a:stretch>
              <a:fillRect l="0" t="0" r="0" b="0"/>
            </a:stretch>
          </a:blipFill>
        </p:spPr>
      </p:sp>
      <p:sp>
        <p:nvSpPr>
          <p:cNvPr name="Freeform 3" id="3"/>
          <p:cNvSpPr/>
          <p:nvPr/>
        </p:nvSpPr>
        <p:spPr>
          <a:xfrm flipH="false" flipV="false" rot="0">
            <a:off x="15572580" y="7437869"/>
            <a:ext cx="2486238" cy="2633571"/>
          </a:xfrm>
          <a:custGeom>
            <a:avLst/>
            <a:gdLst/>
            <a:ahLst/>
            <a:cxnLst/>
            <a:rect r="r" b="b" t="t" l="l"/>
            <a:pathLst>
              <a:path h="2633571" w="2486238">
                <a:moveTo>
                  <a:pt x="0" y="0"/>
                </a:moveTo>
                <a:lnTo>
                  <a:pt x="2486238" y="0"/>
                </a:lnTo>
                <a:lnTo>
                  <a:pt x="2486238" y="2633571"/>
                </a:lnTo>
                <a:lnTo>
                  <a:pt x="0" y="2633571"/>
                </a:lnTo>
                <a:lnTo>
                  <a:pt x="0" y="0"/>
                </a:lnTo>
                <a:close/>
              </a:path>
            </a:pathLst>
          </a:custGeom>
          <a:blipFill>
            <a:blip r:embed="rId3"/>
            <a:stretch>
              <a:fillRect l="0" t="0" r="0" b="0"/>
            </a:stretch>
          </a:blipFill>
        </p:spPr>
      </p:sp>
      <p:sp>
        <p:nvSpPr>
          <p:cNvPr name="Freeform 4" id="4"/>
          <p:cNvSpPr/>
          <p:nvPr/>
        </p:nvSpPr>
        <p:spPr>
          <a:xfrm flipH="false" flipV="false" rot="0">
            <a:off x="1214243" y="645994"/>
            <a:ext cx="7596286" cy="9207620"/>
          </a:xfrm>
          <a:custGeom>
            <a:avLst/>
            <a:gdLst/>
            <a:ahLst/>
            <a:cxnLst/>
            <a:rect r="r" b="b" t="t" l="l"/>
            <a:pathLst>
              <a:path h="9207620" w="7596286">
                <a:moveTo>
                  <a:pt x="0" y="0"/>
                </a:moveTo>
                <a:lnTo>
                  <a:pt x="7596286" y="0"/>
                </a:lnTo>
                <a:lnTo>
                  <a:pt x="7596286" y="9207620"/>
                </a:lnTo>
                <a:lnTo>
                  <a:pt x="0" y="9207620"/>
                </a:lnTo>
                <a:lnTo>
                  <a:pt x="0" y="0"/>
                </a:lnTo>
                <a:close/>
              </a:path>
            </a:pathLst>
          </a:custGeom>
          <a:blipFill>
            <a:blip r:embed="rId4"/>
            <a:stretch>
              <a:fillRect l="0" t="0" r="0" b="0"/>
            </a:stretch>
          </a:blipFill>
        </p:spPr>
      </p:sp>
      <p:sp>
        <p:nvSpPr>
          <p:cNvPr name="TextBox 5" id="5"/>
          <p:cNvSpPr txBox="true"/>
          <p:nvPr/>
        </p:nvSpPr>
        <p:spPr>
          <a:xfrm rot="0">
            <a:off x="8996860" y="136231"/>
            <a:ext cx="9291140" cy="1243318"/>
          </a:xfrm>
          <a:prstGeom prst="rect">
            <a:avLst/>
          </a:prstGeom>
        </p:spPr>
        <p:txBody>
          <a:bodyPr anchor="t" rtlCol="false" tIns="0" lIns="0" bIns="0" rIns="0">
            <a:spAutoFit/>
          </a:bodyPr>
          <a:lstStyle/>
          <a:p>
            <a:pPr algn="ctr">
              <a:lnSpc>
                <a:spcPts val="10220"/>
              </a:lnSpc>
            </a:pPr>
            <a:r>
              <a:rPr lang="en-US" sz="7300">
                <a:solidFill>
                  <a:srgbClr val="243D8C"/>
                </a:solidFill>
                <a:latin typeface="SassoonPrimaryInfant"/>
                <a:ea typeface="SassoonPrimaryInfant"/>
                <a:cs typeface="SassoonPrimaryInfant"/>
                <a:sym typeface="SassoonPrimaryInfant"/>
              </a:rPr>
              <a:t>Reading Comprehension</a:t>
            </a:r>
          </a:p>
        </p:txBody>
      </p:sp>
    </p:spTree>
  </p:cSld>
  <p:clrMapOvr>
    <a:masterClrMapping/>
  </p:clrMapOvr>
</p:sld>
</file>

<file path=ppt/slides/slide24.xml><?xml version="1.0" encoding="utf-8"?>
<p:sld xmlns:p="http://schemas.openxmlformats.org/presentationml/2006/main" xmlns:a="http://schemas.openxmlformats.org/drawingml/2006/main" xmlns:r="http://schemas.openxmlformats.org/officeDocument/2006/relationships">
  <p:cSld>
    <p:bg>
      <p:bgPr>
        <a:solidFill>
          <a:srgbClr val="F6F6F9"/>
        </a:solidFill>
      </p:bgPr>
    </p:bg>
    <p:spTree>
      <p:nvGrpSpPr>
        <p:cNvPr id="1" name=""/>
        <p:cNvGrpSpPr/>
        <p:nvPr/>
      </p:nvGrpSpPr>
      <p:grpSpPr>
        <a:xfrm>
          <a:off x="0" y="0"/>
          <a:ext cx="0" cy="0"/>
          <a:chOff x="0" y="0"/>
          <a:chExt cx="0" cy="0"/>
        </a:xfrm>
      </p:grpSpPr>
      <p:sp>
        <p:nvSpPr>
          <p:cNvPr name="Freeform 2" id="2"/>
          <p:cNvSpPr/>
          <p:nvPr/>
        </p:nvSpPr>
        <p:spPr>
          <a:xfrm flipH="false" flipV="false" rot="0">
            <a:off x="15572580" y="7437869"/>
            <a:ext cx="2486238" cy="2633571"/>
          </a:xfrm>
          <a:custGeom>
            <a:avLst/>
            <a:gdLst/>
            <a:ahLst/>
            <a:cxnLst/>
            <a:rect r="r" b="b" t="t" l="l"/>
            <a:pathLst>
              <a:path h="2633571" w="2486238">
                <a:moveTo>
                  <a:pt x="0" y="0"/>
                </a:moveTo>
                <a:lnTo>
                  <a:pt x="2486238" y="0"/>
                </a:lnTo>
                <a:lnTo>
                  <a:pt x="2486238" y="2633571"/>
                </a:lnTo>
                <a:lnTo>
                  <a:pt x="0" y="2633571"/>
                </a:lnTo>
                <a:lnTo>
                  <a:pt x="0" y="0"/>
                </a:lnTo>
                <a:close/>
              </a:path>
            </a:pathLst>
          </a:custGeom>
          <a:blipFill>
            <a:blip r:embed="rId2"/>
            <a:stretch>
              <a:fillRect l="0" t="0" r="0" b="0"/>
            </a:stretch>
          </a:blipFill>
        </p:spPr>
      </p:sp>
      <p:sp>
        <p:nvSpPr>
          <p:cNvPr name="Freeform 3" id="3"/>
          <p:cNvSpPr/>
          <p:nvPr/>
        </p:nvSpPr>
        <p:spPr>
          <a:xfrm flipH="false" flipV="false" rot="0">
            <a:off x="1378451" y="829899"/>
            <a:ext cx="6927472" cy="8428401"/>
          </a:xfrm>
          <a:custGeom>
            <a:avLst/>
            <a:gdLst/>
            <a:ahLst/>
            <a:cxnLst/>
            <a:rect r="r" b="b" t="t" l="l"/>
            <a:pathLst>
              <a:path h="8428401" w="6927472">
                <a:moveTo>
                  <a:pt x="0" y="0"/>
                </a:moveTo>
                <a:lnTo>
                  <a:pt x="6927472" y="0"/>
                </a:lnTo>
                <a:lnTo>
                  <a:pt x="6927472" y="8428401"/>
                </a:lnTo>
                <a:lnTo>
                  <a:pt x="0" y="8428401"/>
                </a:lnTo>
                <a:lnTo>
                  <a:pt x="0" y="0"/>
                </a:lnTo>
                <a:close/>
              </a:path>
            </a:pathLst>
          </a:custGeom>
          <a:blipFill>
            <a:blip r:embed="rId3"/>
            <a:stretch>
              <a:fillRect l="-3400" t="-1304" r="-2946" b="-12764"/>
            </a:stretch>
          </a:blipFill>
        </p:spPr>
      </p:sp>
      <p:sp>
        <p:nvSpPr>
          <p:cNvPr name="TextBox 4" id="4"/>
          <p:cNvSpPr txBox="true"/>
          <p:nvPr/>
        </p:nvSpPr>
        <p:spPr>
          <a:xfrm rot="0">
            <a:off x="7858807" y="261401"/>
            <a:ext cx="9291140" cy="1243318"/>
          </a:xfrm>
          <a:prstGeom prst="rect">
            <a:avLst/>
          </a:prstGeom>
        </p:spPr>
        <p:txBody>
          <a:bodyPr anchor="t" rtlCol="false" tIns="0" lIns="0" bIns="0" rIns="0">
            <a:spAutoFit/>
          </a:bodyPr>
          <a:lstStyle/>
          <a:p>
            <a:pPr algn="ctr">
              <a:lnSpc>
                <a:spcPts val="10220"/>
              </a:lnSpc>
            </a:pPr>
            <a:r>
              <a:rPr lang="en-US" sz="7300">
                <a:solidFill>
                  <a:srgbClr val="243D8C"/>
                </a:solidFill>
                <a:latin typeface="SassoonPrimaryInfant"/>
                <a:ea typeface="SassoonPrimaryInfant"/>
                <a:cs typeface="SassoonPrimaryInfant"/>
                <a:sym typeface="SassoonPrimaryInfant"/>
              </a:rPr>
              <a:t>Reading at home</a:t>
            </a:r>
          </a:p>
        </p:txBody>
      </p:sp>
      <p:sp>
        <p:nvSpPr>
          <p:cNvPr name="TextBox 5" id="5"/>
          <p:cNvSpPr txBox="true"/>
          <p:nvPr/>
        </p:nvSpPr>
        <p:spPr>
          <a:xfrm rot="0">
            <a:off x="10170665" y="3046672"/>
            <a:ext cx="5401914" cy="2744470"/>
          </a:xfrm>
          <a:prstGeom prst="rect">
            <a:avLst/>
          </a:prstGeom>
        </p:spPr>
        <p:txBody>
          <a:bodyPr anchor="t" rtlCol="false" tIns="0" lIns="0" bIns="0" rIns="0">
            <a:spAutoFit/>
          </a:bodyPr>
          <a:lstStyle/>
          <a:p>
            <a:pPr algn="ctr">
              <a:lnSpc>
                <a:spcPts val="7279"/>
              </a:lnSpc>
            </a:pPr>
            <a:r>
              <a:rPr lang="en-US" sz="5199">
                <a:solidFill>
                  <a:srgbClr val="243D8C"/>
                </a:solidFill>
                <a:latin typeface="SassoonPrimaryInfant"/>
                <a:ea typeface="SassoonPrimaryInfant"/>
                <a:cs typeface="SassoonPrimaryInfant"/>
                <a:sym typeface="SassoonPrimaryInfant"/>
              </a:rPr>
              <a:t>Reading really is the key to everything!</a:t>
            </a:r>
          </a:p>
        </p:txBody>
      </p:sp>
    </p:spTree>
  </p:cSld>
  <p:clrMapOvr>
    <a:masterClrMapping/>
  </p:clrMapOvr>
</p:sld>
</file>

<file path=ppt/slides/slide25.xml><?xml version="1.0" encoding="utf-8"?>
<p:sld xmlns:p="http://schemas.openxmlformats.org/presentationml/2006/main" xmlns:a="http://schemas.openxmlformats.org/drawingml/2006/main" xmlns:r="http://schemas.openxmlformats.org/officeDocument/2006/relationships">
  <p:cSld>
    <p:bg>
      <p:bgPr>
        <a:solidFill>
          <a:srgbClr val="F6F6F9"/>
        </a:solidFill>
      </p:bgPr>
    </p:bg>
    <p:spTree>
      <p:nvGrpSpPr>
        <p:cNvPr id="1" name=""/>
        <p:cNvGrpSpPr/>
        <p:nvPr/>
      </p:nvGrpSpPr>
      <p:grpSpPr>
        <a:xfrm>
          <a:off x="0" y="0"/>
          <a:ext cx="0" cy="0"/>
          <a:chOff x="0" y="0"/>
          <a:chExt cx="0" cy="0"/>
        </a:xfrm>
      </p:grpSpPr>
      <p:sp>
        <p:nvSpPr>
          <p:cNvPr name="Freeform 2" id="2"/>
          <p:cNvSpPr/>
          <p:nvPr/>
        </p:nvSpPr>
        <p:spPr>
          <a:xfrm flipH="false" flipV="false" rot="0">
            <a:off x="15572580" y="7437869"/>
            <a:ext cx="2486238" cy="2633571"/>
          </a:xfrm>
          <a:custGeom>
            <a:avLst/>
            <a:gdLst/>
            <a:ahLst/>
            <a:cxnLst/>
            <a:rect r="r" b="b" t="t" l="l"/>
            <a:pathLst>
              <a:path h="2633571" w="2486238">
                <a:moveTo>
                  <a:pt x="0" y="0"/>
                </a:moveTo>
                <a:lnTo>
                  <a:pt x="2486238" y="0"/>
                </a:lnTo>
                <a:lnTo>
                  <a:pt x="2486238" y="2633571"/>
                </a:lnTo>
                <a:lnTo>
                  <a:pt x="0" y="2633571"/>
                </a:lnTo>
                <a:lnTo>
                  <a:pt x="0" y="0"/>
                </a:lnTo>
                <a:close/>
              </a:path>
            </a:pathLst>
          </a:custGeom>
          <a:blipFill>
            <a:blip r:embed="rId2"/>
            <a:stretch>
              <a:fillRect l="0" t="0" r="0" b="0"/>
            </a:stretch>
          </a:blipFill>
        </p:spPr>
      </p:sp>
      <p:sp>
        <p:nvSpPr>
          <p:cNvPr name="TextBox 3" id="3"/>
          <p:cNvSpPr txBox="true"/>
          <p:nvPr/>
        </p:nvSpPr>
        <p:spPr>
          <a:xfrm rot="0">
            <a:off x="2329183" y="437655"/>
            <a:ext cx="13243397" cy="1243318"/>
          </a:xfrm>
          <a:prstGeom prst="rect">
            <a:avLst/>
          </a:prstGeom>
        </p:spPr>
        <p:txBody>
          <a:bodyPr anchor="t" rtlCol="false" tIns="0" lIns="0" bIns="0" rIns="0">
            <a:spAutoFit/>
          </a:bodyPr>
          <a:lstStyle/>
          <a:p>
            <a:pPr algn="ctr">
              <a:lnSpc>
                <a:spcPts val="10220"/>
              </a:lnSpc>
            </a:pPr>
            <a:r>
              <a:rPr lang="en-US" sz="7300">
                <a:solidFill>
                  <a:srgbClr val="243D8C"/>
                </a:solidFill>
                <a:latin typeface="SassoonPrimaryInfant"/>
                <a:ea typeface="SassoonPrimaryInfant"/>
                <a:cs typeface="SassoonPrimaryInfant"/>
                <a:sym typeface="SassoonPrimaryInfant"/>
              </a:rPr>
              <a:t>Where to find quality book lists</a:t>
            </a:r>
          </a:p>
        </p:txBody>
      </p:sp>
      <p:sp>
        <p:nvSpPr>
          <p:cNvPr name="TextBox 4" id="4"/>
          <p:cNvSpPr txBox="true"/>
          <p:nvPr/>
        </p:nvSpPr>
        <p:spPr>
          <a:xfrm rot="0">
            <a:off x="810739" y="2365864"/>
            <a:ext cx="15572580" cy="5193667"/>
          </a:xfrm>
          <a:prstGeom prst="rect">
            <a:avLst/>
          </a:prstGeom>
        </p:spPr>
        <p:txBody>
          <a:bodyPr anchor="t" rtlCol="false" tIns="0" lIns="0" bIns="0" rIns="0">
            <a:spAutoFit/>
          </a:bodyPr>
          <a:lstStyle/>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Books4Topics - fantastic range of books linked to topics or ages</a:t>
            </a:r>
          </a:p>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Booktrust’s Bookfinder</a:t>
            </a:r>
          </a:p>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Schoolreadinglist.co.uk</a:t>
            </a:r>
          </a:p>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TheReaderTeacher</a:t>
            </a:r>
          </a:p>
        </p:txBody>
      </p:sp>
    </p:spTree>
  </p:cSld>
  <p:clrMapOvr>
    <a:masterClrMapping/>
  </p:clrMapOvr>
</p:sld>
</file>

<file path=ppt/slides/slide26.xml><?xml version="1.0" encoding="utf-8"?>
<p:sld xmlns:p="http://schemas.openxmlformats.org/presentationml/2006/main" xmlns:a="http://schemas.openxmlformats.org/drawingml/2006/main" xmlns:r="http://schemas.openxmlformats.org/officeDocument/2006/relationships">
  <p:cSld>
    <p:bg>
      <p:bgPr>
        <a:solidFill>
          <a:srgbClr val="F6F6F9"/>
        </a:solidFill>
      </p:bgPr>
    </p:bg>
    <p:spTree>
      <p:nvGrpSpPr>
        <p:cNvPr id="1" name=""/>
        <p:cNvGrpSpPr/>
        <p:nvPr/>
      </p:nvGrpSpPr>
      <p:grpSpPr>
        <a:xfrm>
          <a:off x="0" y="0"/>
          <a:ext cx="0" cy="0"/>
          <a:chOff x="0" y="0"/>
          <a:chExt cx="0" cy="0"/>
        </a:xfrm>
      </p:grpSpPr>
      <p:sp>
        <p:nvSpPr>
          <p:cNvPr name="Freeform 2" id="2"/>
          <p:cNvSpPr/>
          <p:nvPr/>
        </p:nvSpPr>
        <p:spPr>
          <a:xfrm flipH="false" flipV="false" rot="0">
            <a:off x="15572580" y="7437869"/>
            <a:ext cx="2486238" cy="2633571"/>
          </a:xfrm>
          <a:custGeom>
            <a:avLst/>
            <a:gdLst/>
            <a:ahLst/>
            <a:cxnLst/>
            <a:rect r="r" b="b" t="t" l="l"/>
            <a:pathLst>
              <a:path h="2633571" w="2486238">
                <a:moveTo>
                  <a:pt x="0" y="0"/>
                </a:moveTo>
                <a:lnTo>
                  <a:pt x="2486238" y="0"/>
                </a:lnTo>
                <a:lnTo>
                  <a:pt x="2486238" y="2633571"/>
                </a:lnTo>
                <a:lnTo>
                  <a:pt x="0" y="2633571"/>
                </a:lnTo>
                <a:lnTo>
                  <a:pt x="0" y="0"/>
                </a:lnTo>
                <a:close/>
              </a:path>
            </a:pathLst>
          </a:custGeom>
          <a:blipFill>
            <a:blip r:embed="rId2"/>
            <a:stretch>
              <a:fillRect l="0" t="0" r="0" b="0"/>
            </a:stretch>
          </a:blipFill>
        </p:spPr>
      </p:sp>
      <p:sp>
        <p:nvSpPr>
          <p:cNvPr name="TextBox 3" id="3"/>
          <p:cNvSpPr txBox="true"/>
          <p:nvPr/>
        </p:nvSpPr>
        <p:spPr>
          <a:xfrm rot="0">
            <a:off x="2329183" y="437655"/>
            <a:ext cx="13243397" cy="1243318"/>
          </a:xfrm>
          <a:prstGeom prst="rect">
            <a:avLst/>
          </a:prstGeom>
        </p:spPr>
        <p:txBody>
          <a:bodyPr anchor="t" rtlCol="false" tIns="0" lIns="0" bIns="0" rIns="0">
            <a:spAutoFit/>
          </a:bodyPr>
          <a:lstStyle/>
          <a:p>
            <a:pPr algn="ctr">
              <a:lnSpc>
                <a:spcPts val="10220"/>
              </a:lnSpc>
            </a:pPr>
            <a:r>
              <a:rPr lang="en-US" sz="7300">
                <a:solidFill>
                  <a:srgbClr val="243D8C"/>
                </a:solidFill>
                <a:latin typeface="SassoonPrimaryInfant"/>
                <a:ea typeface="SassoonPrimaryInfant"/>
                <a:cs typeface="SassoonPrimaryInfant"/>
                <a:sym typeface="SassoonPrimaryInfant"/>
              </a:rPr>
              <a:t>Encouraging Reading for Pleasure</a:t>
            </a:r>
          </a:p>
        </p:txBody>
      </p:sp>
      <p:sp>
        <p:nvSpPr>
          <p:cNvPr name="TextBox 4" id="4"/>
          <p:cNvSpPr txBox="true"/>
          <p:nvPr/>
        </p:nvSpPr>
        <p:spPr>
          <a:xfrm rot="0">
            <a:off x="810739" y="2365864"/>
            <a:ext cx="15572580" cy="7289167"/>
          </a:xfrm>
          <a:prstGeom prst="rect">
            <a:avLst/>
          </a:prstGeom>
        </p:spPr>
        <p:txBody>
          <a:bodyPr anchor="t" rtlCol="false" tIns="0" lIns="0" bIns="0" rIns="0">
            <a:spAutoFit/>
          </a:bodyPr>
          <a:lstStyle/>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Library - free and for everyone!</a:t>
            </a:r>
          </a:p>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Libby app linked to your library card.</a:t>
            </a:r>
          </a:p>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Borrowbox</a:t>
            </a:r>
          </a:p>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Comics/magazines/child-friendly newspapers</a:t>
            </a:r>
          </a:p>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Audiobooks on streaming services like Spotify (can be used with Alexa)</a:t>
            </a:r>
          </a:p>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Kindle/tablet</a:t>
            </a:r>
          </a:p>
        </p:txBody>
      </p:sp>
    </p:spTree>
  </p:cSld>
  <p:clrMapOvr>
    <a:masterClrMapping/>
  </p:clrMapOvr>
</p:sld>
</file>

<file path=ppt/slides/slide27.xml><?xml version="1.0" encoding="utf-8"?>
<p:sld xmlns:p="http://schemas.openxmlformats.org/presentationml/2006/main" xmlns:a="http://schemas.openxmlformats.org/drawingml/2006/main" xmlns:r="http://schemas.openxmlformats.org/officeDocument/2006/relationships">
  <p:cSld>
    <p:bg>
      <p:bgPr>
        <a:solidFill>
          <a:srgbClr val="F6F6F9"/>
        </a:solidFill>
      </p:bgPr>
    </p:bg>
    <p:spTree>
      <p:nvGrpSpPr>
        <p:cNvPr id="1" name=""/>
        <p:cNvGrpSpPr/>
        <p:nvPr/>
      </p:nvGrpSpPr>
      <p:grpSpPr>
        <a:xfrm>
          <a:off x="0" y="0"/>
          <a:ext cx="0" cy="0"/>
          <a:chOff x="0" y="0"/>
          <a:chExt cx="0" cy="0"/>
        </a:xfrm>
      </p:grpSpPr>
      <p:sp>
        <p:nvSpPr>
          <p:cNvPr name="Freeform 2" id="2"/>
          <p:cNvSpPr/>
          <p:nvPr/>
        </p:nvSpPr>
        <p:spPr>
          <a:xfrm flipH="false" flipV="false" rot="0">
            <a:off x="15572580" y="7437869"/>
            <a:ext cx="2486238" cy="2633571"/>
          </a:xfrm>
          <a:custGeom>
            <a:avLst/>
            <a:gdLst/>
            <a:ahLst/>
            <a:cxnLst/>
            <a:rect r="r" b="b" t="t" l="l"/>
            <a:pathLst>
              <a:path h="2633571" w="2486238">
                <a:moveTo>
                  <a:pt x="0" y="0"/>
                </a:moveTo>
                <a:lnTo>
                  <a:pt x="2486238" y="0"/>
                </a:lnTo>
                <a:lnTo>
                  <a:pt x="2486238" y="2633571"/>
                </a:lnTo>
                <a:lnTo>
                  <a:pt x="0" y="2633571"/>
                </a:lnTo>
                <a:lnTo>
                  <a:pt x="0" y="0"/>
                </a:lnTo>
                <a:close/>
              </a:path>
            </a:pathLst>
          </a:custGeom>
          <a:blipFill>
            <a:blip r:embed="rId2"/>
            <a:stretch>
              <a:fillRect l="0" t="0" r="0" b="0"/>
            </a:stretch>
          </a:blipFill>
        </p:spPr>
      </p:sp>
      <p:sp>
        <p:nvSpPr>
          <p:cNvPr name="TextBox 3" id="3"/>
          <p:cNvSpPr txBox="true"/>
          <p:nvPr/>
        </p:nvSpPr>
        <p:spPr>
          <a:xfrm rot="0">
            <a:off x="2329183" y="437655"/>
            <a:ext cx="13243397" cy="1243318"/>
          </a:xfrm>
          <a:prstGeom prst="rect">
            <a:avLst/>
          </a:prstGeom>
        </p:spPr>
        <p:txBody>
          <a:bodyPr anchor="t" rtlCol="false" tIns="0" lIns="0" bIns="0" rIns="0">
            <a:spAutoFit/>
          </a:bodyPr>
          <a:lstStyle/>
          <a:p>
            <a:pPr algn="ctr">
              <a:lnSpc>
                <a:spcPts val="10220"/>
              </a:lnSpc>
            </a:pPr>
            <a:r>
              <a:rPr lang="en-US" sz="7300">
                <a:solidFill>
                  <a:srgbClr val="243D8C"/>
                </a:solidFill>
                <a:latin typeface="SassoonPrimaryInfant"/>
                <a:ea typeface="SassoonPrimaryInfant"/>
                <a:cs typeface="SassoonPrimaryInfant"/>
                <a:sym typeface="SassoonPrimaryInfant"/>
              </a:rPr>
              <a:t>Encouraging Reading for Pleasure</a:t>
            </a:r>
          </a:p>
        </p:txBody>
      </p:sp>
      <p:sp>
        <p:nvSpPr>
          <p:cNvPr name="TextBox 4" id="4"/>
          <p:cNvSpPr txBox="true"/>
          <p:nvPr/>
        </p:nvSpPr>
        <p:spPr>
          <a:xfrm rot="0">
            <a:off x="810739" y="2365864"/>
            <a:ext cx="15572580" cy="4145917"/>
          </a:xfrm>
          <a:prstGeom prst="rect">
            <a:avLst/>
          </a:prstGeom>
        </p:spPr>
        <p:txBody>
          <a:bodyPr anchor="t" rtlCol="false" tIns="0" lIns="0" bIns="0" rIns="0">
            <a:spAutoFit/>
          </a:bodyPr>
          <a:lstStyle/>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Ringfence a time for your child to read</a:t>
            </a:r>
          </a:p>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Read what they are reading and chat about it</a:t>
            </a:r>
          </a:p>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Use reading time to earn minutes for other activities </a:t>
            </a:r>
          </a:p>
        </p:txBody>
      </p:sp>
    </p:spTree>
  </p:cSld>
  <p:clrMapOvr>
    <a:masterClrMapping/>
  </p:clrMapOvr>
</p:sld>
</file>

<file path=ppt/slides/slide28.xml><?xml version="1.0" encoding="utf-8"?>
<p:sld xmlns:p="http://schemas.openxmlformats.org/presentationml/2006/main" xmlns:a="http://schemas.openxmlformats.org/drawingml/2006/main" xmlns:r="http://schemas.openxmlformats.org/officeDocument/2006/relationships">
  <p:cSld>
    <p:bg>
      <p:bgPr>
        <a:solidFill>
          <a:srgbClr val="F6F6F9"/>
        </a:solidFill>
      </p:bgPr>
    </p:bg>
    <p:spTree>
      <p:nvGrpSpPr>
        <p:cNvPr id="1" name=""/>
        <p:cNvGrpSpPr/>
        <p:nvPr/>
      </p:nvGrpSpPr>
      <p:grpSpPr>
        <a:xfrm>
          <a:off x="0" y="0"/>
          <a:ext cx="0" cy="0"/>
          <a:chOff x="0" y="0"/>
          <a:chExt cx="0" cy="0"/>
        </a:xfrm>
      </p:grpSpPr>
      <p:sp>
        <p:nvSpPr>
          <p:cNvPr name="Freeform 2" id="2"/>
          <p:cNvSpPr/>
          <p:nvPr/>
        </p:nvSpPr>
        <p:spPr>
          <a:xfrm flipH="false" flipV="false" rot="0">
            <a:off x="15572580" y="7437869"/>
            <a:ext cx="2486238" cy="2633571"/>
          </a:xfrm>
          <a:custGeom>
            <a:avLst/>
            <a:gdLst/>
            <a:ahLst/>
            <a:cxnLst/>
            <a:rect r="r" b="b" t="t" l="l"/>
            <a:pathLst>
              <a:path h="2633571" w="2486238">
                <a:moveTo>
                  <a:pt x="0" y="0"/>
                </a:moveTo>
                <a:lnTo>
                  <a:pt x="2486238" y="0"/>
                </a:lnTo>
                <a:lnTo>
                  <a:pt x="2486238" y="2633571"/>
                </a:lnTo>
                <a:lnTo>
                  <a:pt x="0" y="2633571"/>
                </a:lnTo>
                <a:lnTo>
                  <a:pt x="0" y="0"/>
                </a:lnTo>
                <a:close/>
              </a:path>
            </a:pathLst>
          </a:custGeom>
          <a:blipFill>
            <a:blip r:embed="rId2"/>
            <a:stretch>
              <a:fillRect l="0" t="0" r="0" b="0"/>
            </a:stretch>
          </a:blipFill>
        </p:spPr>
      </p:sp>
      <p:sp>
        <p:nvSpPr>
          <p:cNvPr name="TextBox 3" id="3"/>
          <p:cNvSpPr txBox="true"/>
          <p:nvPr/>
        </p:nvSpPr>
        <p:spPr>
          <a:xfrm rot="0">
            <a:off x="2329183" y="437655"/>
            <a:ext cx="13243397" cy="1243318"/>
          </a:xfrm>
          <a:prstGeom prst="rect">
            <a:avLst/>
          </a:prstGeom>
        </p:spPr>
        <p:txBody>
          <a:bodyPr anchor="t" rtlCol="false" tIns="0" lIns="0" bIns="0" rIns="0">
            <a:spAutoFit/>
          </a:bodyPr>
          <a:lstStyle/>
          <a:p>
            <a:pPr algn="ctr">
              <a:lnSpc>
                <a:spcPts val="10220"/>
              </a:lnSpc>
            </a:pPr>
            <a:r>
              <a:rPr lang="en-US" sz="7300">
                <a:solidFill>
                  <a:srgbClr val="243D8C"/>
                </a:solidFill>
                <a:latin typeface="SassoonPrimaryInfant"/>
                <a:ea typeface="SassoonPrimaryInfant"/>
                <a:cs typeface="SassoonPrimaryInfant"/>
                <a:sym typeface="SassoonPrimaryInfant"/>
              </a:rPr>
              <a:t>Assessment</a:t>
            </a:r>
          </a:p>
        </p:txBody>
      </p:sp>
      <p:sp>
        <p:nvSpPr>
          <p:cNvPr name="TextBox 4" id="4"/>
          <p:cNvSpPr txBox="true"/>
          <p:nvPr/>
        </p:nvSpPr>
        <p:spPr>
          <a:xfrm rot="0">
            <a:off x="-101591" y="2365864"/>
            <a:ext cx="17360891" cy="5193667"/>
          </a:xfrm>
          <a:prstGeom prst="rect">
            <a:avLst/>
          </a:prstGeom>
        </p:spPr>
        <p:txBody>
          <a:bodyPr anchor="t" rtlCol="false" tIns="0" lIns="0" bIns="0" rIns="0">
            <a:spAutoFit/>
          </a:bodyPr>
          <a:lstStyle/>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Assessments take place three times a year</a:t>
            </a:r>
          </a:p>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English assessments will be in the form of Spelling, Grammar and Reading through formal testing.</a:t>
            </a:r>
          </a:p>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Writing will be teacher assessed with opportunities to compare with other schools.</a:t>
            </a:r>
          </a:p>
        </p:txBody>
      </p:sp>
    </p:spTree>
  </p:cSld>
  <p:clrMapOvr>
    <a:masterClrMapping/>
  </p:clrMapOvr>
</p:sld>
</file>

<file path=ppt/slides/slide29.xml><?xml version="1.0" encoding="utf-8"?>
<p:sld xmlns:p="http://schemas.openxmlformats.org/presentationml/2006/main" xmlns:a="http://schemas.openxmlformats.org/drawingml/2006/main" xmlns:r="http://schemas.openxmlformats.org/officeDocument/2006/relationships">
  <p:cSld>
    <p:bg>
      <p:bgPr>
        <a:solidFill>
          <a:srgbClr val="F6F6F9"/>
        </a:solidFill>
      </p:bgPr>
    </p:bg>
    <p:spTree>
      <p:nvGrpSpPr>
        <p:cNvPr id="1" name=""/>
        <p:cNvGrpSpPr/>
        <p:nvPr/>
      </p:nvGrpSpPr>
      <p:grpSpPr>
        <a:xfrm>
          <a:off x="0" y="0"/>
          <a:ext cx="0" cy="0"/>
          <a:chOff x="0" y="0"/>
          <a:chExt cx="0" cy="0"/>
        </a:xfrm>
      </p:grpSpPr>
      <p:sp>
        <p:nvSpPr>
          <p:cNvPr name="Freeform 2" id="2"/>
          <p:cNvSpPr/>
          <p:nvPr/>
        </p:nvSpPr>
        <p:spPr>
          <a:xfrm flipH="false" flipV="false" rot="0">
            <a:off x="15572580" y="7437869"/>
            <a:ext cx="2486238" cy="2633571"/>
          </a:xfrm>
          <a:custGeom>
            <a:avLst/>
            <a:gdLst/>
            <a:ahLst/>
            <a:cxnLst/>
            <a:rect r="r" b="b" t="t" l="l"/>
            <a:pathLst>
              <a:path h="2633571" w="2486238">
                <a:moveTo>
                  <a:pt x="0" y="0"/>
                </a:moveTo>
                <a:lnTo>
                  <a:pt x="2486238" y="0"/>
                </a:lnTo>
                <a:lnTo>
                  <a:pt x="2486238" y="2633571"/>
                </a:lnTo>
                <a:lnTo>
                  <a:pt x="0" y="2633571"/>
                </a:lnTo>
                <a:lnTo>
                  <a:pt x="0" y="0"/>
                </a:lnTo>
                <a:close/>
              </a:path>
            </a:pathLst>
          </a:custGeom>
          <a:blipFill>
            <a:blip r:embed="rId2"/>
            <a:stretch>
              <a:fillRect l="0" t="0" r="0" b="0"/>
            </a:stretch>
          </a:blipFill>
        </p:spPr>
      </p:sp>
      <p:sp>
        <p:nvSpPr>
          <p:cNvPr name="TextBox 3" id="3"/>
          <p:cNvSpPr txBox="true"/>
          <p:nvPr/>
        </p:nvSpPr>
        <p:spPr>
          <a:xfrm rot="0">
            <a:off x="2329183" y="437655"/>
            <a:ext cx="13243397" cy="1243318"/>
          </a:xfrm>
          <a:prstGeom prst="rect">
            <a:avLst/>
          </a:prstGeom>
        </p:spPr>
        <p:txBody>
          <a:bodyPr anchor="t" rtlCol="false" tIns="0" lIns="0" bIns="0" rIns="0">
            <a:spAutoFit/>
          </a:bodyPr>
          <a:lstStyle/>
          <a:p>
            <a:pPr algn="ctr">
              <a:lnSpc>
                <a:spcPts val="10220"/>
              </a:lnSpc>
            </a:pPr>
            <a:r>
              <a:rPr lang="en-US" sz="7300">
                <a:solidFill>
                  <a:srgbClr val="243D8C"/>
                </a:solidFill>
                <a:latin typeface="SassoonPrimaryInfant"/>
                <a:ea typeface="SassoonPrimaryInfant"/>
                <a:cs typeface="SassoonPrimaryInfant"/>
                <a:sym typeface="SassoonPrimaryInfant"/>
              </a:rPr>
              <a:t>Assessment</a:t>
            </a:r>
          </a:p>
        </p:txBody>
      </p:sp>
      <p:sp>
        <p:nvSpPr>
          <p:cNvPr name="TextBox 4" id="4"/>
          <p:cNvSpPr txBox="true"/>
          <p:nvPr/>
        </p:nvSpPr>
        <p:spPr>
          <a:xfrm rot="0">
            <a:off x="-71815" y="1969133"/>
            <a:ext cx="17331115" cy="7289167"/>
          </a:xfrm>
          <a:prstGeom prst="rect">
            <a:avLst/>
          </a:prstGeom>
        </p:spPr>
        <p:txBody>
          <a:bodyPr anchor="t" rtlCol="false" tIns="0" lIns="0" bIns="0" rIns="0">
            <a:spAutoFit/>
          </a:bodyPr>
          <a:lstStyle/>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There aren’t specific pass marks - children are banded</a:t>
            </a:r>
          </a:p>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Children will receive a scaled score</a:t>
            </a:r>
          </a:p>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100 is the average score for children working at age-related expectations </a:t>
            </a:r>
          </a:p>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Boosters </a:t>
            </a:r>
          </a:p>
          <a:p>
            <a:pPr algn="l" marL="1273796" indent="-636898" lvl="1">
              <a:lnSpc>
                <a:spcPts val="8259"/>
              </a:lnSpc>
              <a:buFont typeface="Arial"/>
              <a:buChar char="•"/>
            </a:pPr>
            <a:r>
              <a:rPr lang="en-US" sz="5899">
                <a:solidFill>
                  <a:srgbClr val="243D8C"/>
                </a:solidFill>
                <a:latin typeface="SassoonPrimaryInfant"/>
                <a:ea typeface="SassoonPrimaryInfant"/>
                <a:cs typeface="SassoonPrimaryInfant"/>
                <a:sym typeface="SassoonPrimaryInfant"/>
              </a:rPr>
              <a:t>You will receive the papers to help fill the gaps.</a:t>
            </a:r>
          </a:p>
        </p:txBody>
      </p:sp>
    </p:spTree>
  </p:cSld>
  <p:clrMapOvr>
    <a:masterClrMapping/>
  </p:clrMapOvr>
</p:sld>
</file>

<file path=ppt/slides/slide30.xml><?xml version="1.0" encoding="utf-8"?>
<p:sld xmlns:p="http://schemas.openxmlformats.org/presentationml/2006/main" xmlns:a="http://schemas.openxmlformats.org/drawingml/2006/main" xmlns:r="http://schemas.openxmlformats.org/officeDocument/2006/relationships">
  <p:cSld>
    <p:bg>
      <p:bgPr>
        <a:solidFill>
          <a:srgbClr val="F6F6F9"/>
        </a:solidFill>
      </p:bgPr>
    </p:bg>
    <p:spTree>
      <p:nvGrpSpPr>
        <p:cNvPr id="1" name=""/>
        <p:cNvGrpSpPr/>
        <p:nvPr/>
      </p:nvGrpSpPr>
      <p:grpSpPr>
        <a:xfrm>
          <a:off x="0" y="0"/>
          <a:ext cx="0" cy="0"/>
          <a:chOff x="0" y="0"/>
          <a:chExt cx="0" cy="0"/>
        </a:xfrm>
      </p:grpSpPr>
      <p:sp>
        <p:nvSpPr>
          <p:cNvPr name="Freeform 2" id="2"/>
          <p:cNvSpPr/>
          <p:nvPr/>
        </p:nvSpPr>
        <p:spPr>
          <a:xfrm flipH="false" flipV="false" rot="0">
            <a:off x="15572580" y="7437869"/>
            <a:ext cx="2486238" cy="2633571"/>
          </a:xfrm>
          <a:custGeom>
            <a:avLst/>
            <a:gdLst/>
            <a:ahLst/>
            <a:cxnLst/>
            <a:rect r="r" b="b" t="t" l="l"/>
            <a:pathLst>
              <a:path h="2633571" w="2486238">
                <a:moveTo>
                  <a:pt x="0" y="0"/>
                </a:moveTo>
                <a:lnTo>
                  <a:pt x="2486238" y="0"/>
                </a:lnTo>
                <a:lnTo>
                  <a:pt x="2486238" y="2633571"/>
                </a:lnTo>
                <a:lnTo>
                  <a:pt x="0" y="2633571"/>
                </a:lnTo>
                <a:lnTo>
                  <a:pt x="0" y="0"/>
                </a:lnTo>
                <a:close/>
              </a:path>
            </a:pathLst>
          </a:custGeom>
          <a:blipFill>
            <a:blip r:embed="rId2"/>
            <a:stretch>
              <a:fillRect l="0" t="0" r="0" b="0"/>
            </a:stretch>
          </a:blipFill>
        </p:spPr>
      </p:sp>
      <p:sp>
        <p:nvSpPr>
          <p:cNvPr name="TextBox 3" id="3"/>
          <p:cNvSpPr txBox="true"/>
          <p:nvPr/>
        </p:nvSpPr>
        <p:spPr>
          <a:xfrm rot="0">
            <a:off x="2329183" y="361455"/>
            <a:ext cx="13243397" cy="5842646"/>
          </a:xfrm>
          <a:prstGeom prst="rect">
            <a:avLst/>
          </a:prstGeom>
        </p:spPr>
        <p:txBody>
          <a:bodyPr anchor="t" rtlCol="false" tIns="0" lIns="0" bIns="0" rIns="0">
            <a:spAutoFit/>
          </a:bodyPr>
          <a:lstStyle/>
          <a:p>
            <a:pPr algn="ctr">
              <a:lnSpc>
                <a:spcPts val="15539"/>
              </a:lnSpc>
            </a:pPr>
            <a:r>
              <a:rPr lang="en-US" sz="11099">
                <a:solidFill>
                  <a:srgbClr val="243D8C"/>
                </a:solidFill>
                <a:latin typeface="SassoonPrimaryInfant"/>
                <a:ea typeface="SassoonPrimaryInfant"/>
                <a:cs typeface="SassoonPrimaryInfant"/>
                <a:sym typeface="SassoonPrimaryInfant"/>
              </a:rPr>
              <a:t>Thank you for coming</a:t>
            </a:r>
          </a:p>
          <a:p>
            <a:pPr algn="ctr">
              <a:lnSpc>
                <a:spcPts val="15539"/>
              </a:lnSpc>
            </a:pPr>
          </a:p>
          <a:p>
            <a:pPr algn="ctr">
              <a:lnSpc>
                <a:spcPts val="15539"/>
              </a:lnSpc>
            </a:pPr>
            <a:r>
              <a:rPr lang="en-US" sz="11099">
                <a:solidFill>
                  <a:srgbClr val="243D8C"/>
                </a:solidFill>
                <a:latin typeface="SassoonPrimaryInfant"/>
                <a:ea typeface="SassoonPrimaryInfant"/>
                <a:cs typeface="SassoonPrimaryInfant"/>
                <a:sym typeface="SassoonPrimaryInfant"/>
              </a:rPr>
              <a:t>Any questions?</a:t>
            </a:r>
          </a:p>
        </p:txBody>
      </p:sp>
    </p:spTree>
  </p:cSld>
  <p:clrMapOvr>
    <a:masterClrMapping/>
  </p:clrMapOvr>
</p:sld>
</file>

<file path=ppt/slides/slide31.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DAGdGYlzD1Y</dc:identifier>
  <dcterms:modified xsi:type="dcterms:W3CDTF">2011-08-01T06:04:30Z</dcterms:modified>
  <cp:revision>1</cp:revision>
  <dc:title>English in Key Stage 2 at St Ignatius</dc:title>
</cp:coreProperties>
</file>