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0" r:id="rId2"/>
  </p:sldMasterIdLst>
  <p:sldIdLst>
    <p:sldId id="256" r:id="rId3"/>
    <p:sldId id="257" r:id="rId4"/>
    <p:sldId id="291" r:id="rId5"/>
    <p:sldId id="284" r:id="rId6"/>
    <p:sldId id="283" r:id="rId7"/>
    <p:sldId id="282" r:id="rId8"/>
    <p:sldId id="279" r:id="rId9"/>
    <p:sldId id="307" r:id="rId10"/>
    <p:sldId id="314" r:id="rId11"/>
    <p:sldId id="310" r:id="rId12"/>
    <p:sldId id="311" r:id="rId13"/>
    <p:sldId id="315" r:id="rId14"/>
    <p:sldId id="265" r:id="rId15"/>
    <p:sldId id="275" r:id="rId16"/>
    <p:sldId id="294" r:id="rId17"/>
    <p:sldId id="295" r:id="rId18"/>
    <p:sldId id="308" r:id="rId19"/>
    <p:sldId id="309" r:id="rId20"/>
    <p:sldId id="312" r:id="rId21"/>
    <p:sldId id="313" r:id="rId22"/>
    <p:sldId id="293" r:id="rId23"/>
    <p:sldId id="286" r:id="rId24"/>
    <p:sldId id="290" r:id="rId25"/>
    <p:sldId id="287" r:id="rId26"/>
    <p:sldId id="288" r:id="rId27"/>
    <p:sldId id="289" r:id="rId28"/>
    <p:sldId id="297" r:id="rId29"/>
    <p:sldId id="298" r:id="rId30"/>
    <p:sldId id="29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E859D7-C8B3-4C48-B55E-B1C001E0B3B6}" v="34" dt="2025-01-28T19:23:21.2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660"/>
  </p:normalViewPr>
  <p:slideViewPr>
    <p:cSldViewPr snapToGrid="0">
      <p:cViewPr varScale="1">
        <p:scale>
          <a:sx n="81" d="100"/>
          <a:sy n="81" d="100"/>
        </p:scale>
        <p:origin x="12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 Sheehan" userId="b0cf457c83aa9738" providerId="LiveId" clId="{0CE859D7-C8B3-4C48-B55E-B1C001E0B3B6}"/>
    <pc:docChg chg="undo custSel addSld delSld modSld sldOrd">
      <pc:chgData name="Louis Sheehan" userId="b0cf457c83aa9738" providerId="LiveId" clId="{0CE859D7-C8B3-4C48-B55E-B1C001E0B3B6}" dt="2025-01-28T19:35:56.050" v="1167"/>
      <pc:docMkLst>
        <pc:docMk/>
      </pc:docMkLst>
      <pc:sldChg chg="addSp modSp">
        <pc:chgData name="Louis Sheehan" userId="b0cf457c83aa9738" providerId="LiveId" clId="{0CE859D7-C8B3-4C48-B55E-B1C001E0B3B6}" dt="2025-01-26T17:43:39.089" v="759"/>
        <pc:sldMkLst>
          <pc:docMk/>
          <pc:sldMk cId="1019117734" sldId="256"/>
        </pc:sldMkLst>
        <pc:picChg chg="add mod">
          <ac:chgData name="Louis Sheehan" userId="b0cf457c83aa9738" providerId="LiveId" clId="{0CE859D7-C8B3-4C48-B55E-B1C001E0B3B6}" dt="2025-01-26T17:43:39.089" v="759"/>
          <ac:picMkLst>
            <pc:docMk/>
            <pc:sldMk cId="1019117734" sldId="256"/>
            <ac:picMk id="3" creationId="{59753B3A-F802-DFF5-BB17-47B5C2FBFB69}"/>
          </ac:picMkLst>
        </pc:picChg>
      </pc:sldChg>
      <pc:sldChg chg="modSp mod">
        <pc:chgData name="Louis Sheehan" userId="b0cf457c83aa9738" providerId="LiveId" clId="{0CE859D7-C8B3-4C48-B55E-B1C001E0B3B6}" dt="2025-01-28T18:54:03.435" v="814" actId="20577"/>
        <pc:sldMkLst>
          <pc:docMk/>
          <pc:sldMk cId="2044451260" sldId="257"/>
        </pc:sldMkLst>
        <pc:spChg chg="mod">
          <ac:chgData name="Louis Sheehan" userId="b0cf457c83aa9738" providerId="LiveId" clId="{0CE859D7-C8B3-4C48-B55E-B1C001E0B3B6}" dt="2025-01-28T18:54:03.435" v="814" actId="20577"/>
          <ac:spMkLst>
            <pc:docMk/>
            <pc:sldMk cId="2044451260" sldId="257"/>
            <ac:spMk id="6" creationId="{1924333D-7B57-F91D-F9D2-2DBCC24BD931}"/>
          </ac:spMkLst>
        </pc:spChg>
      </pc:sldChg>
      <pc:sldChg chg="add">
        <pc:chgData name="Louis Sheehan" userId="b0cf457c83aa9738" providerId="LiveId" clId="{0CE859D7-C8B3-4C48-B55E-B1C001E0B3B6}" dt="2025-01-28T19:23:21.263" v="1110"/>
        <pc:sldMkLst>
          <pc:docMk/>
          <pc:sldMk cId="656833228" sldId="265"/>
        </pc:sldMkLst>
      </pc:sldChg>
      <pc:sldChg chg="add">
        <pc:chgData name="Louis Sheehan" userId="b0cf457c83aa9738" providerId="LiveId" clId="{0CE859D7-C8B3-4C48-B55E-B1C001E0B3B6}" dt="2025-01-28T19:23:21.263" v="1110"/>
        <pc:sldMkLst>
          <pc:docMk/>
          <pc:sldMk cId="2614466301" sldId="275"/>
        </pc:sldMkLst>
      </pc:sldChg>
      <pc:sldChg chg="addSp delSp modSp mod">
        <pc:chgData name="Louis Sheehan" userId="b0cf457c83aa9738" providerId="LiveId" clId="{0CE859D7-C8B3-4C48-B55E-B1C001E0B3B6}" dt="2025-01-28T19:14:52.046" v="1074" actId="20577"/>
        <pc:sldMkLst>
          <pc:docMk/>
          <pc:sldMk cId="1478531810" sldId="279"/>
        </pc:sldMkLst>
        <pc:spChg chg="add mod">
          <ac:chgData name="Louis Sheehan" userId="b0cf457c83aa9738" providerId="LiveId" clId="{0CE859D7-C8B3-4C48-B55E-B1C001E0B3B6}" dt="2025-01-28T19:14:52.046" v="1074" actId="20577"/>
          <ac:spMkLst>
            <pc:docMk/>
            <pc:sldMk cId="1478531810" sldId="279"/>
            <ac:spMk id="2" creationId="{668F76AA-654B-1B6C-F515-3B1BA8BDF907}"/>
          </ac:spMkLst>
        </pc:spChg>
        <pc:spChg chg="mod">
          <ac:chgData name="Louis Sheehan" userId="b0cf457c83aa9738" providerId="LiveId" clId="{0CE859D7-C8B3-4C48-B55E-B1C001E0B3B6}" dt="2025-01-26T18:45:59.551" v="807" actId="20577"/>
          <ac:spMkLst>
            <pc:docMk/>
            <pc:sldMk cId="1478531810" sldId="279"/>
            <ac:spMk id="12" creationId="{00000000-0000-0000-0000-000000000000}"/>
          </ac:spMkLst>
        </pc:spChg>
      </pc:sldChg>
      <pc:sldChg chg="ord">
        <pc:chgData name="Louis Sheehan" userId="b0cf457c83aa9738" providerId="LiveId" clId="{0CE859D7-C8B3-4C48-B55E-B1C001E0B3B6}" dt="2025-01-26T18:40:01.143" v="761"/>
        <pc:sldMkLst>
          <pc:docMk/>
          <pc:sldMk cId="3179098141" sldId="282"/>
        </pc:sldMkLst>
      </pc:sldChg>
      <pc:sldChg chg="ord">
        <pc:chgData name="Louis Sheehan" userId="b0cf457c83aa9738" providerId="LiveId" clId="{0CE859D7-C8B3-4C48-B55E-B1C001E0B3B6}" dt="2025-01-26T18:40:01.143" v="761"/>
        <pc:sldMkLst>
          <pc:docMk/>
          <pc:sldMk cId="4086339008" sldId="283"/>
        </pc:sldMkLst>
      </pc:sldChg>
      <pc:sldChg chg="ord">
        <pc:chgData name="Louis Sheehan" userId="b0cf457c83aa9738" providerId="LiveId" clId="{0CE859D7-C8B3-4C48-B55E-B1C001E0B3B6}" dt="2025-01-26T18:40:01.143" v="761"/>
        <pc:sldMkLst>
          <pc:docMk/>
          <pc:sldMk cId="3707701694" sldId="284"/>
        </pc:sldMkLst>
      </pc:sldChg>
      <pc:sldChg chg="delSp modSp mod">
        <pc:chgData name="Louis Sheehan" userId="b0cf457c83aa9738" providerId="LiveId" clId="{0CE859D7-C8B3-4C48-B55E-B1C001E0B3B6}" dt="2025-01-26T17:07:49.573" v="722" actId="478"/>
        <pc:sldMkLst>
          <pc:docMk/>
          <pc:sldMk cId="2467209434" sldId="289"/>
        </pc:sldMkLst>
        <pc:spChg chg="mod">
          <ac:chgData name="Louis Sheehan" userId="b0cf457c83aa9738" providerId="LiveId" clId="{0CE859D7-C8B3-4C48-B55E-B1C001E0B3B6}" dt="2025-01-26T17:07:45.388" v="719" actId="20577"/>
          <ac:spMkLst>
            <pc:docMk/>
            <pc:sldMk cId="2467209434" sldId="289"/>
            <ac:spMk id="2" creationId="{CE9EDC46-DDF2-F9D3-F811-EFD016A4EBB7}"/>
          </ac:spMkLst>
        </pc:spChg>
        <pc:spChg chg="mod">
          <ac:chgData name="Louis Sheehan" userId="b0cf457c83aa9738" providerId="LiveId" clId="{0CE859D7-C8B3-4C48-B55E-B1C001E0B3B6}" dt="2025-01-26T15:16:30.995" v="575" actId="12"/>
          <ac:spMkLst>
            <pc:docMk/>
            <pc:sldMk cId="2467209434" sldId="289"/>
            <ac:spMk id="4" creationId="{3CCFA908-2CE7-386B-00E8-104E734C82C4}"/>
          </ac:spMkLst>
        </pc:spChg>
      </pc:sldChg>
      <pc:sldChg chg="modSp mod">
        <pc:chgData name="Louis Sheehan" userId="b0cf457c83aa9738" providerId="LiveId" clId="{0CE859D7-C8B3-4C48-B55E-B1C001E0B3B6}" dt="2025-01-26T14:59:21.624" v="274" actId="20577"/>
        <pc:sldMkLst>
          <pc:docMk/>
          <pc:sldMk cId="3174722047" sldId="290"/>
        </pc:sldMkLst>
        <pc:spChg chg="mod">
          <ac:chgData name="Louis Sheehan" userId="b0cf457c83aa9738" providerId="LiveId" clId="{0CE859D7-C8B3-4C48-B55E-B1C001E0B3B6}" dt="2025-01-26T14:59:21.624" v="274" actId="20577"/>
          <ac:spMkLst>
            <pc:docMk/>
            <pc:sldMk cId="3174722047" sldId="290"/>
            <ac:spMk id="4" creationId="{8628AB9F-7CB5-FC8F-4B16-1466DEB16AEA}"/>
          </ac:spMkLst>
        </pc:spChg>
      </pc:sldChg>
      <pc:sldChg chg="add ord">
        <pc:chgData name="Louis Sheehan" userId="b0cf457c83aa9738" providerId="LiveId" clId="{0CE859D7-C8B3-4C48-B55E-B1C001E0B3B6}" dt="2025-01-26T18:40:01.143" v="761"/>
        <pc:sldMkLst>
          <pc:docMk/>
          <pc:sldMk cId="2800429453" sldId="291"/>
        </pc:sldMkLst>
      </pc:sldChg>
      <pc:sldChg chg="addSp delSp modSp add del mod">
        <pc:chgData name="Louis Sheehan" userId="b0cf457c83aa9738" providerId="LiveId" clId="{0CE859D7-C8B3-4C48-B55E-B1C001E0B3B6}" dt="2025-01-28T19:35:13.217" v="1163" actId="2696"/>
        <pc:sldMkLst>
          <pc:docMk/>
          <pc:sldMk cId="4265372533" sldId="292"/>
        </pc:sldMkLst>
        <pc:spChg chg="mod">
          <ac:chgData name="Louis Sheehan" userId="b0cf457c83aa9738" providerId="LiveId" clId="{0CE859D7-C8B3-4C48-B55E-B1C001E0B3B6}" dt="2025-01-26T15:10:17.590" v="295" actId="20577"/>
          <ac:spMkLst>
            <pc:docMk/>
            <pc:sldMk cId="4265372533" sldId="292"/>
            <ac:spMk id="12" creationId="{AABA120C-A7A6-5E20-9E8B-5C06ED47B3C8}"/>
          </ac:spMkLst>
        </pc:spChg>
        <pc:picChg chg="add mod">
          <ac:chgData name="Louis Sheehan" userId="b0cf457c83aa9738" providerId="LiveId" clId="{0CE859D7-C8B3-4C48-B55E-B1C001E0B3B6}" dt="2025-01-26T15:11:05.767" v="398" actId="1036"/>
          <ac:picMkLst>
            <pc:docMk/>
            <pc:sldMk cId="4265372533" sldId="292"/>
            <ac:picMk id="5" creationId="{7C920CEB-0F21-E6C0-77A0-F3CD59B8E18C}"/>
          </ac:picMkLst>
        </pc:picChg>
      </pc:sldChg>
      <pc:sldChg chg="addSp delSp modSp add mod ord">
        <pc:chgData name="Louis Sheehan" userId="b0cf457c83aa9738" providerId="LiveId" clId="{0CE859D7-C8B3-4C48-B55E-B1C001E0B3B6}" dt="2025-01-28T19:35:22.009" v="1165"/>
        <pc:sldMkLst>
          <pc:docMk/>
          <pc:sldMk cId="1254545192" sldId="293"/>
        </pc:sldMkLst>
        <pc:spChg chg="add mod">
          <ac:chgData name="Louis Sheehan" userId="b0cf457c83aa9738" providerId="LiveId" clId="{0CE859D7-C8B3-4C48-B55E-B1C001E0B3B6}" dt="2025-01-26T15:12:10.757" v="427" actId="12"/>
          <ac:spMkLst>
            <pc:docMk/>
            <pc:sldMk cId="1254545192" sldId="293"/>
            <ac:spMk id="2" creationId="{22332FDA-1521-93C9-A518-668244E6CE5D}"/>
          </ac:spMkLst>
        </pc:spChg>
      </pc:sldChg>
      <pc:sldChg chg="modSp add mod ord">
        <pc:chgData name="Louis Sheehan" userId="b0cf457c83aa9738" providerId="LiveId" clId="{0CE859D7-C8B3-4C48-B55E-B1C001E0B3B6}" dt="2025-01-28T19:35:56.050" v="1167"/>
        <pc:sldMkLst>
          <pc:docMk/>
          <pc:sldMk cId="2449722384" sldId="294"/>
        </pc:sldMkLst>
        <pc:spChg chg="mod">
          <ac:chgData name="Louis Sheehan" userId="b0cf457c83aa9738" providerId="LiveId" clId="{0CE859D7-C8B3-4C48-B55E-B1C001E0B3B6}" dt="2025-01-28T19:31:59.726" v="1154" actId="20577"/>
          <ac:spMkLst>
            <pc:docMk/>
            <pc:sldMk cId="2449722384" sldId="294"/>
            <ac:spMk id="2" creationId="{648BEE7E-E277-9CAC-4215-D944A5EBAD13}"/>
          </ac:spMkLst>
        </pc:spChg>
        <pc:spChg chg="mod">
          <ac:chgData name="Louis Sheehan" userId="b0cf457c83aa9738" providerId="LiveId" clId="{0CE859D7-C8B3-4C48-B55E-B1C001E0B3B6}" dt="2025-01-28T19:31:05.666" v="1119" actId="20577"/>
          <ac:spMkLst>
            <pc:docMk/>
            <pc:sldMk cId="2449722384" sldId="294"/>
            <ac:spMk id="12" creationId="{7D2EB7A1-090C-B8AF-D719-3B300FF3A589}"/>
          </ac:spMkLst>
        </pc:spChg>
      </pc:sldChg>
      <pc:sldChg chg="addSp modSp add mod ord">
        <pc:chgData name="Louis Sheehan" userId="b0cf457c83aa9738" providerId="LiveId" clId="{0CE859D7-C8B3-4C48-B55E-B1C001E0B3B6}" dt="2025-01-28T19:35:56.050" v="1167"/>
        <pc:sldMkLst>
          <pc:docMk/>
          <pc:sldMk cId="2740917205" sldId="295"/>
        </pc:sldMkLst>
        <pc:spChg chg="mod">
          <ac:chgData name="Louis Sheehan" userId="b0cf457c83aa9738" providerId="LiveId" clId="{0CE859D7-C8B3-4C48-B55E-B1C001E0B3B6}" dt="2025-01-26T15:13:47.732" v="506" actId="20577"/>
          <ac:spMkLst>
            <pc:docMk/>
            <pc:sldMk cId="2740917205" sldId="295"/>
            <ac:spMk id="2" creationId="{1283425F-45E7-8833-3B6D-10F3CF8C0792}"/>
          </ac:spMkLst>
        </pc:spChg>
        <pc:spChg chg="mod">
          <ac:chgData name="Louis Sheehan" userId="b0cf457c83aa9738" providerId="LiveId" clId="{0CE859D7-C8B3-4C48-B55E-B1C001E0B3B6}" dt="2025-01-28T19:32:12.024" v="1155" actId="20577"/>
          <ac:spMkLst>
            <pc:docMk/>
            <pc:sldMk cId="2740917205" sldId="295"/>
            <ac:spMk id="12" creationId="{A46FC6F4-8EE9-37FF-8C3E-F0A8FE0C5122}"/>
          </ac:spMkLst>
        </pc:spChg>
        <pc:picChg chg="add mod modCrop">
          <ac:chgData name="Louis Sheehan" userId="b0cf457c83aa9738" providerId="LiveId" clId="{0CE859D7-C8B3-4C48-B55E-B1C001E0B3B6}" dt="2025-01-26T15:14:19.229" v="515" actId="1076"/>
          <ac:picMkLst>
            <pc:docMk/>
            <pc:sldMk cId="2740917205" sldId="295"/>
            <ac:picMk id="3" creationId="{CF33D25C-0C5C-7E6A-96F1-06BD65E86BAC}"/>
          </ac:picMkLst>
        </pc:picChg>
      </pc:sldChg>
      <pc:sldChg chg="modSp add mod">
        <pc:chgData name="Louis Sheehan" userId="b0cf457c83aa9738" providerId="LiveId" clId="{0CE859D7-C8B3-4C48-B55E-B1C001E0B3B6}" dt="2025-01-28T19:06:55.090" v="1039" actId="20577"/>
        <pc:sldMkLst>
          <pc:docMk/>
          <pc:sldMk cId="1552374931" sldId="296"/>
        </pc:sldMkLst>
        <pc:spChg chg="mod">
          <ac:chgData name="Louis Sheehan" userId="b0cf457c83aa9738" providerId="LiveId" clId="{0CE859D7-C8B3-4C48-B55E-B1C001E0B3B6}" dt="2025-01-28T19:06:55.090" v="1039" actId="20577"/>
          <ac:spMkLst>
            <pc:docMk/>
            <pc:sldMk cId="1552374931" sldId="296"/>
            <ac:spMk id="4" creationId="{E3FC5065-6321-371D-02E8-AFF1F0317BF7}"/>
          </ac:spMkLst>
        </pc:spChg>
      </pc:sldChg>
      <pc:sldChg chg="addSp delSp modSp add mod">
        <pc:chgData name="Louis Sheehan" userId="b0cf457c83aa9738" providerId="LiveId" clId="{0CE859D7-C8B3-4C48-B55E-B1C001E0B3B6}" dt="2025-01-26T17:07:59.338" v="740" actId="478"/>
        <pc:sldMkLst>
          <pc:docMk/>
          <pc:sldMk cId="1165109013" sldId="297"/>
        </pc:sldMkLst>
        <pc:spChg chg="mod">
          <ac:chgData name="Louis Sheehan" userId="b0cf457c83aa9738" providerId="LiveId" clId="{0CE859D7-C8B3-4C48-B55E-B1C001E0B3B6}" dt="2025-01-26T17:07:56.204" v="739" actId="20577"/>
          <ac:spMkLst>
            <pc:docMk/>
            <pc:sldMk cId="1165109013" sldId="297"/>
            <ac:spMk id="2" creationId="{7AB93BDC-5B2A-4DD2-56AB-34BC35132E57}"/>
          </ac:spMkLst>
        </pc:spChg>
        <pc:spChg chg="mod">
          <ac:chgData name="Louis Sheehan" userId="b0cf457c83aa9738" providerId="LiveId" clId="{0CE859D7-C8B3-4C48-B55E-B1C001E0B3B6}" dt="2025-01-26T15:18:31.355" v="700" actId="1035"/>
          <ac:spMkLst>
            <pc:docMk/>
            <pc:sldMk cId="1165109013" sldId="297"/>
            <ac:spMk id="4" creationId="{B9578B7B-B4F7-980A-B6D1-FB5AB0BD3C14}"/>
          </ac:spMkLst>
        </pc:spChg>
        <pc:picChg chg="add mod modCrop">
          <ac:chgData name="Louis Sheehan" userId="b0cf457c83aa9738" providerId="LiveId" clId="{0CE859D7-C8B3-4C48-B55E-B1C001E0B3B6}" dt="2025-01-26T15:18:44.192" v="701" actId="1076"/>
          <ac:picMkLst>
            <pc:docMk/>
            <pc:sldMk cId="1165109013" sldId="297"/>
            <ac:picMk id="7" creationId="{0E30256E-5DC9-E8BA-1E7D-2ECA4E8A4CFD}"/>
          </ac:picMkLst>
        </pc:picChg>
      </pc:sldChg>
      <pc:sldChg chg="addSp delSp modSp add mod">
        <pc:chgData name="Louis Sheehan" userId="b0cf457c83aa9738" providerId="LiveId" clId="{0CE859D7-C8B3-4C48-B55E-B1C001E0B3B6}" dt="2025-01-26T17:08:09.756" v="758" actId="478"/>
        <pc:sldMkLst>
          <pc:docMk/>
          <pc:sldMk cId="3861831399" sldId="298"/>
        </pc:sldMkLst>
        <pc:spChg chg="mod">
          <ac:chgData name="Louis Sheehan" userId="b0cf457c83aa9738" providerId="LiveId" clId="{0CE859D7-C8B3-4C48-B55E-B1C001E0B3B6}" dt="2025-01-26T17:08:06.648" v="757" actId="20577"/>
          <ac:spMkLst>
            <pc:docMk/>
            <pc:sldMk cId="3861831399" sldId="298"/>
            <ac:spMk id="2" creationId="{2F9EE434-CDC3-869C-6E52-747F795FA2E4}"/>
          </ac:spMkLst>
        </pc:spChg>
        <pc:spChg chg="mod">
          <ac:chgData name="Louis Sheehan" userId="b0cf457c83aa9738" providerId="LiveId" clId="{0CE859D7-C8B3-4C48-B55E-B1C001E0B3B6}" dt="2025-01-26T15:19:00.320" v="711" actId="20577"/>
          <ac:spMkLst>
            <pc:docMk/>
            <pc:sldMk cId="3861831399" sldId="298"/>
            <ac:spMk id="4" creationId="{E7D2BA24-A47A-094B-9BD5-000EAED25D99}"/>
          </ac:spMkLst>
        </pc:spChg>
        <pc:picChg chg="add mod modCrop">
          <ac:chgData name="Louis Sheehan" userId="b0cf457c83aa9738" providerId="LiveId" clId="{0CE859D7-C8B3-4C48-B55E-B1C001E0B3B6}" dt="2025-01-26T15:19:55.426" v="718" actId="14100"/>
          <ac:picMkLst>
            <pc:docMk/>
            <pc:sldMk cId="3861831399" sldId="298"/>
            <ac:picMk id="8" creationId="{F05E0AE1-5AE0-B63B-E78E-80E0BA7124B8}"/>
          </ac:picMkLst>
        </pc:picChg>
      </pc:sldChg>
      <pc:sldChg chg="addSp modSp add mod">
        <pc:chgData name="Louis Sheehan" userId="b0cf457c83aa9738" providerId="LiveId" clId="{0CE859D7-C8B3-4C48-B55E-B1C001E0B3B6}" dt="2025-01-28T19:10:05.569" v="1052" actId="1076"/>
        <pc:sldMkLst>
          <pc:docMk/>
          <pc:sldMk cId="724917294" sldId="307"/>
        </pc:sldMkLst>
        <pc:spChg chg="mod">
          <ac:chgData name="Louis Sheehan" userId="b0cf457c83aa9738" providerId="LiveId" clId="{0CE859D7-C8B3-4C48-B55E-B1C001E0B3B6}" dt="2025-01-28T19:09:19.942" v="1043" actId="20577"/>
          <ac:spMkLst>
            <pc:docMk/>
            <pc:sldMk cId="724917294" sldId="307"/>
            <ac:spMk id="2" creationId="{42CF1C1E-B622-7F17-9FA2-5AE64A6C9DCE}"/>
          </ac:spMkLst>
        </pc:spChg>
        <pc:spChg chg="mod">
          <ac:chgData name="Louis Sheehan" userId="b0cf457c83aa9738" providerId="LiveId" clId="{0CE859D7-C8B3-4C48-B55E-B1C001E0B3B6}" dt="2025-01-26T18:46:05.067" v="808" actId="20577"/>
          <ac:spMkLst>
            <pc:docMk/>
            <pc:sldMk cId="724917294" sldId="307"/>
            <ac:spMk id="12" creationId="{9208ACF0-A9D1-C1B6-26E6-9BD6D615B3A0}"/>
          </ac:spMkLst>
        </pc:spChg>
        <pc:picChg chg="add mod">
          <ac:chgData name="Louis Sheehan" userId="b0cf457c83aa9738" providerId="LiveId" clId="{0CE859D7-C8B3-4C48-B55E-B1C001E0B3B6}" dt="2025-01-28T19:09:56.199" v="1051" actId="1076"/>
          <ac:picMkLst>
            <pc:docMk/>
            <pc:sldMk cId="724917294" sldId="307"/>
            <ac:picMk id="3" creationId="{DF3D9B3B-D5EC-A75A-92F2-72E5D0DA549B}"/>
          </ac:picMkLst>
        </pc:picChg>
        <pc:picChg chg="add mod">
          <ac:chgData name="Louis Sheehan" userId="b0cf457c83aa9738" providerId="LiveId" clId="{0CE859D7-C8B3-4C48-B55E-B1C001E0B3B6}" dt="2025-01-28T19:10:05.569" v="1052" actId="1076"/>
          <ac:picMkLst>
            <pc:docMk/>
            <pc:sldMk cId="724917294" sldId="307"/>
            <ac:picMk id="4" creationId="{866CD697-4497-F7EA-07B2-4BF40B95C8EC}"/>
          </ac:picMkLst>
        </pc:picChg>
      </pc:sldChg>
      <pc:sldChg chg="modSp add mod">
        <pc:chgData name="Louis Sheehan" userId="b0cf457c83aa9738" providerId="LiveId" clId="{0CE859D7-C8B3-4C48-B55E-B1C001E0B3B6}" dt="2025-01-28T19:10:45.083" v="1054" actId="403"/>
        <pc:sldMkLst>
          <pc:docMk/>
          <pc:sldMk cId="3359306305" sldId="308"/>
        </pc:sldMkLst>
        <pc:spChg chg="mod">
          <ac:chgData name="Louis Sheehan" userId="b0cf457c83aa9738" providerId="LiveId" clId="{0CE859D7-C8B3-4C48-B55E-B1C001E0B3B6}" dt="2025-01-28T19:10:45.083" v="1054" actId="403"/>
          <ac:spMkLst>
            <pc:docMk/>
            <pc:sldMk cId="3359306305" sldId="308"/>
            <ac:spMk id="2" creationId="{687CFC96-62E0-EB68-1291-BF0C37F9087E}"/>
          </ac:spMkLst>
        </pc:spChg>
      </pc:sldChg>
      <pc:sldChg chg="addSp modSp add mod">
        <pc:chgData name="Louis Sheehan" userId="b0cf457c83aa9738" providerId="LiveId" clId="{0CE859D7-C8B3-4C48-B55E-B1C001E0B3B6}" dt="2025-01-28T19:10:55.363" v="1060" actId="20577"/>
        <pc:sldMkLst>
          <pc:docMk/>
          <pc:sldMk cId="2318928691" sldId="309"/>
        </pc:sldMkLst>
        <pc:spChg chg="mod">
          <ac:chgData name="Louis Sheehan" userId="b0cf457c83aa9738" providerId="LiveId" clId="{0CE859D7-C8B3-4C48-B55E-B1C001E0B3B6}" dt="2025-01-28T19:03:01.062" v="888" actId="20577"/>
          <ac:spMkLst>
            <pc:docMk/>
            <pc:sldMk cId="2318928691" sldId="309"/>
            <ac:spMk id="2" creationId="{C68863C9-371E-8E15-991B-9B34FA6BE655}"/>
          </ac:spMkLst>
        </pc:spChg>
        <pc:spChg chg="mod">
          <ac:chgData name="Louis Sheehan" userId="b0cf457c83aa9738" providerId="LiveId" clId="{0CE859D7-C8B3-4C48-B55E-B1C001E0B3B6}" dt="2025-01-28T19:10:55.363" v="1060" actId="20577"/>
          <ac:spMkLst>
            <pc:docMk/>
            <pc:sldMk cId="2318928691" sldId="309"/>
            <ac:spMk id="12" creationId="{AD485C8F-E662-F7D5-D607-B7B12BFA3D6E}"/>
          </ac:spMkLst>
        </pc:spChg>
        <pc:picChg chg="add mod">
          <ac:chgData name="Louis Sheehan" userId="b0cf457c83aa9738" providerId="LiveId" clId="{0CE859D7-C8B3-4C48-B55E-B1C001E0B3B6}" dt="2025-01-28T19:04:51.862" v="907" actId="1076"/>
          <ac:picMkLst>
            <pc:docMk/>
            <pc:sldMk cId="2318928691" sldId="309"/>
            <ac:picMk id="3" creationId="{35D79ECC-B85F-3FD0-FAD2-28526DCC3957}"/>
          </ac:picMkLst>
        </pc:picChg>
        <pc:picChg chg="add mod">
          <ac:chgData name="Louis Sheehan" userId="b0cf457c83aa9738" providerId="LiveId" clId="{0CE859D7-C8B3-4C48-B55E-B1C001E0B3B6}" dt="2025-01-28T19:04:48.941" v="906" actId="1076"/>
          <ac:picMkLst>
            <pc:docMk/>
            <pc:sldMk cId="2318928691" sldId="309"/>
            <ac:picMk id="4" creationId="{9D855D7A-12DF-039A-F97D-48F334F83F22}"/>
          </ac:picMkLst>
        </pc:picChg>
        <pc:picChg chg="add mod">
          <ac:chgData name="Louis Sheehan" userId="b0cf457c83aa9738" providerId="LiveId" clId="{0CE859D7-C8B3-4C48-B55E-B1C001E0B3B6}" dt="2025-01-28T19:04:38.746" v="902" actId="14100"/>
          <ac:picMkLst>
            <pc:docMk/>
            <pc:sldMk cId="2318928691" sldId="309"/>
            <ac:picMk id="1026" creationId="{6EA76DD9-FFDC-6C8B-711F-3A5458D293D9}"/>
          </ac:picMkLst>
        </pc:picChg>
      </pc:sldChg>
      <pc:sldChg chg="modSp add mod">
        <pc:chgData name="Louis Sheehan" userId="b0cf457c83aa9738" providerId="LiveId" clId="{0CE859D7-C8B3-4C48-B55E-B1C001E0B3B6}" dt="2025-01-28T19:19:05.355" v="1089" actId="20577"/>
        <pc:sldMkLst>
          <pc:docMk/>
          <pc:sldMk cId="3602604419" sldId="310"/>
        </pc:sldMkLst>
        <pc:spChg chg="mod">
          <ac:chgData name="Louis Sheehan" userId="b0cf457c83aa9738" providerId="LiveId" clId="{0CE859D7-C8B3-4C48-B55E-B1C001E0B3B6}" dt="2025-01-28T19:19:05.355" v="1089" actId="20577"/>
          <ac:spMkLst>
            <pc:docMk/>
            <pc:sldMk cId="3602604419" sldId="310"/>
            <ac:spMk id="2" creationId="{3599CB21-E3DA-E0DA-201D-8B1CBDB77EFA}"/>
          </ac:spMkLst>
        </pc:spChg>
        <pc:spChg chg="mod">
          <ac:chgData name="Louis Sheehan" userId="b0cf457c83aa9738" providerId="LiveId" clId="{0CE859D7-C8B3-4C48-B55E-B1C001E0B3B6}" dt="2025-01-28T18:58:54.555" v="854" actId="20577"/>
          <ac:spMkLst>
            <pc:docMk/>
            <pc:sldMk cId="3602604419" sldId="310"/>
            <ac:spMk id="12" creationId="{0C64C4BC-456C-35A6-1611-EEE008D9A436}"/>
          </ac:spMkLst>
        </pc:spChg>
      </pc:sldChg>
      <pc:sldChg chg="modSp add mod">
        <pc:chgData name="Louis Sheehan" userId="b0cf457c83aa9738" providerId="LiveId" clId="{0CE859D7-C8B3-4C48-B55E-B1C001E0B3B6}" dt="2025-01-28T19:00:03.155" v="871" actId="20577"/>
        <pc:sldMkLst>
          <pc:docMk/>
          <pc:sldMk cId="3503325483" sldId="311"/>
        </pc:sldMkLst>
        <pc:spChg chg="mod">
          <ac:chgData name="Louis Sheehan" userId="b0cf457c83aa9738" providerId="LiveId" clId="{0CE859D7-C8B3-4C48-B55E-B1C001E0B3B6}" dt="2025-01-28T19:00:03.155" v="871" actId="20577"/>
          <ac:spMkLst>
            <pc:docMk/>
            <pc:sldMk cId="3503325483" sldId="311"/>
            <ac:spMk id="2" creationId="{B2739EFA-9B7B-B1FC-8707-4E3FA80FF2B2}"/>
          </ac:spMkLst>
        </pc:spChg>
      </pc:sldChg>
      <pc:sldChg chg="addSp modSp add mod">
        <pc:chgData name="Louis Sheehan" userId="b0cf457c83aa9738" providerId="LiveId" clId="{0CE859D7-C8B3-4C48-B55E-B1C001E0B3B6}" dt="2025-01-28T19:11:15.058" v="1066" actId="20577"/>
        <pc:sldMkLst>
          <pc:docMk/>
          <pc:sldMk cId="3388493968" sldId="312"/>
        </pc:sldMkLst>
        <pc:spChg chg="mod">
          <ac:chgData name="Louis Sheehan" userId="b0cf457c83aa9738" providerId="LiveId" clId="{0CE859D7-C8B3-4C48-B55E-B1C001E0B3B6}" dt="2025-01-28T19:01:37.659" v="876" actId="6549"/>
          <ac:spMkLst>
            <pc:docMk/>
            <pc:sldMk cId="3388493968" sldId="312"/>
            <ac:spMk id="2" creationId="{A75D8F77-BE30-79BB-DFB7-8496D0D6DBE1}"/>
          </ac:spMkLst>
        </pc:spChg>
        <pc:spChg chg="mod">
          <ac:chgData name="Louis Sheehan" userId="b0cf457c83aa9738" providerId="LiveId" clId="{0CE859D7-C8B3-4C48-B55E-B1C001E0B3B6}" dt="2025-01-28T19:11:15.058" v="1066" actId="20577"/>
          <ac:spMkLst>
            <pc:docMk/>
            <pc:sldMk cId="3388493968" sldId="312"/>
            <ac:spMk id="12" creationId="{D67B8B2E-B863-9077-8BBF-2AEDD28410DB}"/>
          </ac:spMkLst>
        </pc:spChg>
        <pc:picChg chg="add mod">
          <ac:chgData name="Louis Sheehan" userId="b0cf457c83aa9738" providerId="LiveId" clId="{0CE859D7-C8B3-4C48-B55E-B1C001E0B3B6}" dt="2025-01-28T19:02:49.222" v="884" actId="1076"/>
          <ac:picMkLst>
            <pc:docMk/>
            <pc:sldMk cId="3388493968" sldId="312"/>
            <ac:picMk id="3" creationId="{304BDD4B-4700-01F1-833C-CD7EAC7E7637}"/>
          </ac:picMkLst>
        </pc:picChg>
        <pc:picChg chg="add mod">
          <ac:chgData name="Louis Sheehan" userId="b0cf457c83aa9738" providerId="LiveId" clId="{0CE859D7-C8B3-4C48-B55E-B1C001E0B3B6}" dt="2025-01-28T19:02:54.753" v="886" actId="14100"/>
          <ac:picMkLst>
            <pc:docMk/>
            <pc:sldMk cId="3388493968" sldId="312"/>
            <ac:picMk id="4" creationId="{A852BE66-6708-A473-8F61-15E3281D9D5A}"/>
          </ac:picMkLst>
        </pc:picChg>
      </pc:sldChg>
      <pc:sldChg chg="modSp add mod">
        <pc:chgData name="Louis Sheehan" userId="b0cf457c83aa9738" providerId="LiveId" clId="{0CE859D7-C8B3-4C48-B55E-B1C001E0B3B6}" dt="2025-01-28T19:11:20.484" v="1072" actId="20577"/>
        <pc:sldMkLst>
          <pc:docMk/>
          <pc:sldMk cId="2312057288" sldId="313"/>
        </pc:sldMkLst>
        <pc:spChg chg="mod">
          <ac:chgData name="Louis Sheehan" userId="b0cf457c83aa9738" providerId="LiveId" clId="{0CE859D7-C8B3-4C48-B55E-B1C001E0B3B6}" dt="2025-01-28T19:05:36.752" v="942" actId="403"/>
          <ac:spMkLst>
            <pc:docMk/>
            <pc:sldMk cId="2312057288" sldId="313"/>
            <ac:spMk id="2" creationId="{41EDC7F4-2FA1-C532-B2B1-C5F3A0B01F10}"/>
          </ac:spMkLst>
        </pc:spChg>
        <pc:spChg chg="mod">
          <ac:chgData name="Louis Sheehan" userId="b0cf457c83aa9738" providerId="LiveId" clId="{0CE859D7-C8B3-4C48-B55E-B1C001E0B3B6}" dt="2025-01-28T19:11:20.484" v="1072" actId="20577"/>
          <ac:spMkLst>
            <pc:docMk/>
            <pc:sldMk cId="2312057288" sldId="313"/>
            <ac:spMk id="12" creationId="{C65E3750-D705-DE90-309F-8FEA3FE60DE2}"/>
          </ac:spMkLst>
        </pc:spChg>
      </pc:sldChg>
      <pc:sldChg chg="addSp delSp modSp add mod">
        <pc:chgData name="Louis Sheehan" userId="b0cf457c83aa9738" providerId="LiveId" clId="{0CE859D7-C8B3-4C48-B55E-B1C001E0B3B6}" dt="2025-01-28T19:17:34.863" v="1087" actId="14100"/>
        <pc:sldMkLst>
          <pc:docMk/>
          <pc:sldMk cId="1850948868" sldId="314"/>
        </pc:sldMkLst>
        <pc:spChg chg="del">
          <ac:chgData name="Louis Sheehan" userId="b0cf457c83aa9738" providerId="LiveId" clId="{0CE859D7-C8B3-4C48-B55E-B1C001E0B3B6}" dt="2025-01-28T19:16:20.204" v="1077" actId="478"/>
          <ac:spMkLst>
            <pc:docMk/>
            <pc:sldMk cId="1850948868" sldId="314"/>
            <ac:spMk id="2" creationId="{E3FDE935-F030-327F-485D-A5A4026707A3}"/>
          </ac:spMkLst>
        </pc:spChg>
        <pc:spChg chg="del mod">
          <ac:chgData name="Louis Sheehan" userId="b0cf457c83aa9738" providerId="LiveId" clId="{0CE859D7-C8B3-4C48-B55E-B1C001E0B3B6}" dt="2025-01-28T19:17:06.133" v="1085" actId="478"/>
          <ac:spMkLst>
            <pc:docMk/>
            <pc:sldMk cId="1850948868" sldId="314"/>
            <ac:spMk id="12" creationId="{9DCBBC21-57CA-2712-7AD6-30E3DD93037C}"/>
          </ac:spMkLst>
        </pc:spChg>
        <pc:picChg chg="del">
          <ac:chgData name="Louis Sheehan" userId="b0cf457c83aa9738" providerId="LiveId" clId="{0CE859D7-C8B3-4C48-B55E-B1C001E0B3B6}" dt="2025-01-28T19:16:18.748" v="1076" actId="478"/>
          <ac:picMkLst>
            <pc:docMk/>
            <pc:sldMk cId="1850948868" sldId="314"/>
            <ac:picMk id="3" creationId="{88CA5C1F-9C2E-DAC9-1A52-D40ABFE92842}"/>
          </ac:picMkLst>
        </pc:picChg>
        <pc:picChg chg="del">
          <ac:chgData name="Louis Sheehan" userId="b0cf457c83aa9738" providerId="LiveId" clId="{0CE859D7-C8B3-4C48-B55E-B1C001E0B3B6}" dt="2025-01-28T19:16:18.748" v="1076" actId="478"/>
          <ac:picMkLst>
            <pc:docMk/>
            <pc:sldMk cId="1850948868" sldId="314"/>
            <ac:picMk id="4" creationId="{A98190B2-3D33-31C2-2F6E-741FE0E0F023}"/>
          </ac:picMkLst>
        </pc:picChg>
        <pc:picChg chg="add del mod">
          <ac:chgData name="Louis Sheehan" userId="b0cf457c83aa9738" providerId="LiveId" clId="{0CE859D7-C8B3-4C48-B55E-B1C001E0B3B6}" dt="2025-01-28T19:17:00.453" v="1082" actId="478"/>
          <ac:picMkLst>
            <pc:docMk/>
            <pc:sldMk cId="1850948868" sldId="314"/>
            <ac:picMk id="1026" creationId="{B8B47C4B-216B-93CC-233E-78C253990130}"/>
          </ac:picMkLst>
        </pc:picChg>
        <pc:picChg chg="add mod">
          <ac:chgData name="Louis Sheehan" userId="b0cf457c83aa9738" providerId="LiveId" clId="{0CE859D7-C8B3-4C48-B55E-B1C001E0B3B6}" dt="2025-01-28T19:17:34.863" v="1087" actId="14100"/>
          <ac:picMkLst>
            <pc:docMk/>
            <pc:sldMk cId="1850948868" sldId="314"/>
            <ac:picMk id="1028" creationId="{57D94735-3CB8-C4BF-0F71-E0E8783D2341}"/>
          </ac:picMkLst>
        </pc:picChg>
      </pc:sldChg>
      <pc:sldChg chg="addSp delSp modSp add mod">
        <pc:chgData name="Louis Sheehan" userId="b0cf457c83aa9738" providerId="LiveId" clId="{0CE859D7-C8B3-4C48-B55E-B1C001E0B3B6}" dt="2025-01-28T19:34:27.943" v="1162" actId="20577"/>
        <pc:sldMkLst>
          <pc:docMk/>
          <pc:sldMk cId="168131844" sldId="315"/>
        </pc:sldMkLst>
        <pc:spChg chg="del">
          <ac:chgData name="Louis Sheehan" userId="b0cf457c83aa9738" providerId="LiveId" clId="{0CE859D7-C8B3-4C48-B55E-B1C001E0B3B6}" dt="2025-01-28T19:20:05.828" v="1109" actId="478"/>
          <ac:spMkLst>
            <pc:docMk/>
            <pc:sldMk cId="168131844" sldId="315"/>
            <ac:spMk id="2" creationId="{C839C8B6-4DEB-3C48-1259-36CAD86B2812}"/>
          </ac:spMkLst>
        </pc:spChg>
        <pc:spChg chg="add mod">
          <ac:chgData name="Louis Sheehan" userId="b0cf457c83aa9738" providerId="LiveId" clId="{0CE859D7-C8B3-4C48-B55E-B1C001E0B3B6}" dt="2025-01-28T19:34:27.943" v="1162" actId="20577"/>
          <ac:spMkLst>
            <pc:docMk/>
            <pc:sldMk cId="168131844" sldId="315"/>
            <ac:spMk id="4" creationId="{EFD0B13A-256F-97F5-7F5E-25F45C384F04}"/>
          </ac:spMkLst>
        </pc:spChg>
        <pc:spChg chg="mod">
          <ac:chgData name="Louis Sheehan" userId="b0cf457c83aa9738" providerId="LiveId" clId="{0CE859D7-C8B3-4C48-B55E-B1C001E0B3B6}" dt="2025-01-28T19:20:04.044" v="1108" actId="20577"/>
          <ac:spMkLst>
            <pc:docMk/>
            <pc:sldMk cId="168131844" sldId="315"/>
            <ac:spMk id="12" creationId="{0978A1D9-C4C2-0CDF-D5BE-FA5097D3C1D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1/29/2025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1/29/2025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1/29/2025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1/29/2025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DA65ADE-5277-3F4C-8E15-E0D760B83DD7}"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14959758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A65ADE-5277-3F4C-8E15-E0D760B83DD7}"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3276041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41"/>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2" y="4589466"/>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DA65ADE-5277-3F4C-8E15-E0D760B83DD7}"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31898082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1"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1"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DA65ADE-5277-3F4C-8E15-E0D760B83DD7}"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31153312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8"/>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9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90"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DA65ADE-5277-3F4C-8E15-E0D760B83DD7}"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23753587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DA65ADE-5277-3F4C-8E15-E0D760B83DD7}"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18145932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65ADE-5277-3F4C-8E15-E0D760B83DD7}"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2940275209"/>
      </p:ext>
    </p:extLst>
  </p:cSld>
  <p:clrMapOvr>
    <a:masterClrMapping/>
  </p:clrMapOvr>
  <p:extLst>
    <p:ext uri="{DCECCB84-F9BA-43D5-87BE-67443E8EF086}">
      <p15:sldGuideLst xmlns:p15="http://schemas.microsoft.com/office/powerpoint/2012/main">
        <p15:guide id="1" orient="horz" pos="2160">
          <p15:clr>
            <a:srgbClr val="FBAE40"/>
          </p15:clr>
        </p15:guide>
        <p15:guide id="2" pos="31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8"/>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A65ADE-5277-3F4C-8E15-E0D760B83DD7}"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741474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8"/>
            <a:ext cx="6172201"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A65ADE-5277-3F4C-8E15-E0D760B83DD7}"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26121926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A65ADE-5277-3F4C-8E15-E0D760B83DD7}"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6848879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A65ADE-5277-3F4C-8E15-E0D760B83DD7}"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CA904-F7CD-A04A-B026-4204DA28AF73}" type="slidenum">
              <a:rPr lang="en-US" smtClean="0"/>
              <a:t>‹#›</a:t>
            </a:fld>
            <a:endParaRPr lang="en-US"/>
          </a:p>
        </p:txBody>
      </p:sp>
    </p:spTree>
    <p:extLst>
      <p:ext uri="{BB962C8B-B14F-4D97-AF65-F5344CB8AC3E}">
        <p14:creationId xmlns:p14="http://schemas.microsoft.com/office/powerpoint/2010/main" val="2530691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1/29/2025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8"/>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1" y="635635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65ADE-5277-3F4C-8E15-E0D760B83DD7}" type="datetimeFigureOut">
              <a:rPr lang="en-US" smtClean="0"/>
              <a:t>1/29/2025</a:t>
            </a:fld>
            <a:endParaRPr lang="en-US"/>
          </a:p>
        </p:txBody>
      </p:sp>
      <p:sp>
        <p:nvSpPr>
          <p:cNvPr id="5" name="Footer Placeholder 4"/>
          <p:cNvSpPr>
            <a:spLocks noGrp="1"/>
          </p:cNvSpPr>
          <p:nvPr>
            <p:ph type="ftr" sz="quarter" idx="3"/>
          </p:nvPr>
        </p:nvSpPr>
        <p:spPr>
          <a:xfrm>
            <a:off x="4038601" y="6356353"/>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3"/>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5CA904-F7CD-A04A-B026-4204DA28AF73}" type="slidenum">
              <a:rPr lang="en-US" smtClean="0"/>
              <a:t>‹#›</a:t>
            </a:fld>
            <a:endParaRPr lang="en-US"/>
          </a:p>
        </p:txBody>
      </p:sp>
      <p:pic>
        <p:nvPicPr>
          <p:cNvPr id="7" name="Picture 6">
            <a:extLst>
              <a:ext uri="{FF2B5EF4-FFF2-40B4-BE49-F238E27FC236}">
                <a16:creationId xmlns:a16="http://schemas.microsoft.com/office/drawing/2014/main" id="{80C76CCD-52DC-0D24-AB0B-7C2C51D7D127}"/>
              </a:ext>
            </a:extLst>
          </p:cNvPr>
          <p:cNvPicPr>
            <a:picLocks noChangeAspect="1"/>
          </p:cNvPicPr>
          <p:nvPr userDrawn="1"/>
        </p:nvPicPr>
        <p:blipFill>
          <a:blip r:embed="rId13"/>
          <a:srcRect/>
          <a:stretch/>
        </p:blipFill>
        <p:spPr>
          <a:xfrm>
            <a:off x="1" y="-75203"/>
            <a:ext cx="12191999" cy="7008406"/>
          </a:xfrm>
          <a:prstGeom prst="rect">
            <a:avLst/>
          </a:prstGeom>
        </p:spPr>
      </p:pic>
    </p:spTree>
    <p:extLst>
      <p:ext uri="{BB962C8B-B14F-4D97-AF65-F5344CB8AC3E}">
        <p14:creationId xmlns:p14="http://schemas.microsoft.com/office/powerpoint/2010/main" val="972830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12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image" Target="../media/image90.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0.png"/><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image" Target="../media/image90.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CE8E-C10F-3399-7DCB-F1144ADBD56B}"/>
              </a:ext>
            </a:extLst>
          </p:cNvPr>
          <p:cNvSpPr>
            <a:spLocks noGrp="1"/>
          </p:cNvSpPr>
          <p:nvPr>
            <p:ph type="ctrTitle"/>
          </p:nvPr>
        </p:nvSpPr>
        <p:spPr/>
        <p:txBody>
          <a:bodyPr>
            <a:normAutofit/>
          </a:bodyPr>
          <a:lstStyle/>
          <a:p>
            <a:pPr algn="ctr"/>
            <a:r>
              <a:rPr lang="en-GB" sz="4800" cap="none" dirty="0"/>
              <a:t>Welcome to the KS2 Maths Workshop</a:t>
            </a:r>
          </a:p>
        </p:txBody>
      </p:sp>
      <p:pic>
        <p:nvPicPr>
          <p:cNvPr id="3" name="Picture 2">
            <a:extLst>
              <a:ext uri="{FF2B5EF4-FFF2-40B4-BE49-F238E27FC236}">
                <a16:creationId xmlns:a16="http://schemas.microsoft.com/office/drawing/2014/main" id="{59753B3A-F802-DFF5-BB17-47B5C2FBFB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8287" y="3335400"/>
            <a:ext cx="2355425" cy="279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117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4EC57-7076-FCDA-E387-6A012A918C1F}"/>
              </a:ext>
            </a:extLst>
          </p:cNvPr>
          <p:cNvSpPr>
            <a:spLocks noGrp="1"/>
          </p:cNvSpPr>
          <p:nvPr>
            <p:ph type="title"/>
          </p:nvPr>
        </p:nvSpPr>
        <p:spPr/>
        <p:txBody>
          <a:bodyPr/>
          <a:lstStyle/>
          <a:p>
            <a:r>
              <a:rPr lang="en-GB" dirty="0"/>
              <a:t>Session aims</a:t>
            </a:r>
          </a:p>
        </p:txBody>
      </p:sp>
      <p:sp>
        <p:nvSpPr>
          <p:cNvPr id="6" name="Content Placeholder 5">
            <a:extLst>
              <a:ext uri="{FF2B5EF4-FFF2-40B4-BE49-F238E27FC236}">
                <a16:creationId xmlns:a16="http://schemas.microsoft.com/office/drawing/2014/main" id="{1924333D-7B57-F91D-F9D2-2DBCC24BD931}"/>
              </a:ext>
            </a:extLst>
          </p:cNvPr>
          <p:cNvSpPr>
            <a:spLocks noGrp="1"/>
          </p:cNvSpPr>
          <p:nvPr>
            <p:ph idx="1"/>
          </p:nvPr>
        </p:nvSpPr>
        <p:spPr/>
        <p:txBody>
          <a:bodyPr>
            <a:normAutofit/>
          </a:bodyPr>
          <a:lstStyle/>
          <a:p>
            <a:pPr marL="342900" indent="-342900" defTabSz="914400">
              <a:spcAft>
                <a:spcPts val="0"/>
              </a:spcAft>
              <a:buClrTx/>
              <a:buSzTx/>
              <a:buFont typeface="Arial" panose="020B0604020202020204" pitchFamily="34" charset="0"/>
              <a:buChar char="•"/>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see what maths looks like in KS2.</a:t>
            </a:r>
          </a:p>
          <a:p>
            <a:pPr marL="342900" indent="-342900" defTabSz="914400">
              <a:spcAft>
                <a:spcPts val="0"/>
              </a:spcAft>
              <a:buClrTx/>
              <a:buSzTx/>
              <a:buFont typeface="Arial" panose="020B0604020202020204" pitchFamily="34" charset="0"/>
              <a:buChar char="•"/>
              <a:defRPr/>
            </a:pPr>
            <a:endParaRPr kumimoji="0" lang="en-GB" sz="2400" b="1" i="0" u="none" strike="noStrike" kern="1200" cap="none" spc="0" normalizeH="0" baseline="0" noProof="0" dirty="0">
              <a:ln>
                <a:noFill/>
              </a:ln>
              <a:solidFill>
                <a:schemeClr val="tx1"/>
              </a:solidFill>
              <a:effectLst/>
              <a:uLnTx/>
              <a:uFillTx/>
              <a:latin typeface="+mj-lt"/>
              <a:ea typeface="+mn-ea"/>
              <a:cs typeface="+mn-cs"/>
            </a:endParaRPr>
          </a:p>
          <a:p>
            <a:pPr marL="342900" indent="-342900" defTabSz="914400">
              <a:spcAft>
                <a:spcPts val="0"/>
              </a:spcAft>
              <a:buClrTx/>
              <a:buSzTx/>
              <a:buFont typeface="Arial" panose="020B0604020202020204" pitchFamily="34" charset="0"/>
              <a:buChar char="•"/>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see how maths is taught at St Ignatius.</a:t>
            </a: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4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a:t>
            </a:r>
            <a:r>
              <a:rPr lang="en-GB" sz="2400" b="1" dirty="0">
                <a:solidFill>
                  <a:schemeClr val="tx1"/>
                </a:solidFill>
                <a:latin typeface="+mj-lt"/>
              </a:rPr>
              <a:t>find out h</a:t>
            </a:r>
            <a:r>
              <a:rPr kumimoji="0" lang="en-GB" sz="2400" b="1" i="0" u="none" strike="noStrike" kern="1200" cap="none" spc="0" normalizeH="0" baseline="0" noProof="0" dirty="0">
                <a:ln>
                  <a:noFill/>
                </a:ln>
                <a:solidFill>
                  <a:schemeClr val="tx1"/>
                </a:solidFill>
                <a:effectLst/>
                <a:uLnTx/>
                <a:uFillTx/>
                <a:latin typeface="+mj-lt"/>
                <a:ea typeface="+mn-ea"/>
                <a:cs typeface="+mn-cs"/>
              </a:rPr>
              <a:t>ow children can be supported at home.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2400" b="1" dirty="0">
              <a:solidFill>
                <a:schemeClr val="tx1"/>
              </a:solidFill>
              <a:latin typeface="+mj-lt"/>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The importance of Times Tables.</a:t>
            </a:r>
          </a:p>
        </p:txBody>
      </p:sp>
      <p:sp>
        <p:nvSpPr>
          <p:cNvPr id="8" name="Content Placeholder 2">
            <a:extLst>
              <a:ext uri="{FF2B5EF4-FFF2-40B4-BE49-F238E27FC236}">
                <a16:creationId xmlns:a16="http://schemas.microsoft.com/office/drawing/2014/main" id="{B2A94F9D-9A8E-B7FD-1355-03F01D99BA2F}"/>
              </a:ext>
            </a:extLst>
          </p:cNvPr>
          <p:cNvSpPr txBox="1">
            <a:spLocks/>
          </p:cNvSpPr>
          <p:nvPr/>
        </p:nvSpPr>
        <p:spPr>
          <a:xfrm>
            <a:off x="609600" y="1600201"/>
            <a:ext cx="10972800" cy="45259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600" b="1" i="0" u="none" strike="noStrike" kern="1200" cap="none" spc="0" normalizeH="0" baseline="0" noProof="0" dirty="0">
              <a:ln>
                <a:noFill/>
              </a:ln>
              <a:solidFill>
                <a:srgbClr val="F79646">
                  <a:lumMod val="75000"/>
                </a:srgbClr>
              </a:solidFill>
              <a:effectLst/>
              <a:uLnTx/>
              <a:uFillTx/>
              <a:latin typeface="+mj-lt"/>
              <a:ea typeface="+mn-ea"/>
              <a:cs typeface="+mn-cs"/>
            </a:endParaRPr>
          </a:p>
        </p:txBody>
      </p:sp>
    </p:spTree>
    <p:extLst>
      <p:ext uri="{BB962C8B-B14F-4D97-AF65-F5344CB8AC3E}">
        <p14:creationId xmlns:p14="http://schemas.microsoft.com/office/powerpoint/2010/main" val="204445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E9A9C-A4D3-D405-004E-B06E7C9CCD22}"/>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EB571A4-CB83-4474-4B87-458812BC3A6C}"/>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a:t>
            </a:r>
            <a:r>
              <a:rPr lang="en-GB" sz="3600" dirty="0">
                <a:solidFill>
                  <a:schemeClr val="bg1"/>
                </a:solidFill>
                <a:latin typeface="+mj-lt"/>
              </a:rPr>
              <a:t>3</a:t>
            </a:r>
            <a:r>
              <a:rPr kumimoji="0" lang="en-GB" sz="3600" b="0" i="0" u="none" strike="noStrike" kern="1200" cap="none" spc="0" normalizeH="0" baseline="0" noProof="0" dirty="0">
                <a:ln>
                  <a:noFill/>
                </a:ln>
                <a:solidFill>
                  <a:schemeClr val="bg1"/>
                </a:solidFill>
                <a:effectLst/>
                <a:uLnTx/>
                <a:uFillTx/>
                <a:latin typeface="+mj-lt"/>
                <a:ea typeface="+mn-ea"/>
                <a:cs typeface="+mn-cs"/>
              </a:rPr>
              <a:t>?</a:t>
            </a:r>
          </a:p>
        </p:txBody>
      </p:sp>
      <p:sp>
        <p:nvSpPr>
          <p:cNvPr id="16" name="TextBox 15">
            <a:extLst>
              <a:ext uri="{FF2B5EF4-FFF2-40B4-BE49-F238E27FC236}">
                <a16:creationId xmlns:a16="http://schemas.microsoft.com/office/drawing/2014/main" id="{9D0C6465-FDA6-15C2-F1F7-E05557716F79}"/>
              </a:ext>
            </a:extLst>
          </p:cNvPr>
          <p:cNvSpPr txBox="1"/>
          <p:nvPr/>
        </p:nvSpPr>
        <p:spPr>
          <a:xfrm>
            <a:off x="149838" y="2032251"/>
            <a:ext cx="258862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Consistently use the correct number formation (0-9).</a:t>
            </a:r>
          </a:p>
        </p:txBody>
      </p:sp>
      <p:sp>
        <p:nvSpPr>
          <p:cNvPr id="19" name="TextBox 18">
            <a:extLst>
              <a:ext uri="{FF2B5EF4-FFF2-40B4-BE49-F238E27FC236}">
                <a16:creationId xmlns:a16="http://schemas.microsoft.com/office/drawing/2014/main" id="{0A2A6CEA-7F59-1BC6-75DC-3D194C0C68D6}"/>
              </a:ext>
            </a:extLst>
          </p:cNvPr>
          <p:cNvSpPr txBox="1"/>
          <p:nvPr/>
        </p:nvSpPr>
        <p:spPr>
          <a:xfrm>
            <a:off x="149838" y="3013500"/>
            <a:ext cx="2588623"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recognise the place value of each digit in a three-digit number (hundreds, tens and ones).</a:t>
            </a:r>
          </a:p>
        </p:txBody>
      </p:sp>
      <p:sp>
        <p:nvSpPr>
          <p:cNvPr id="25" name="TextBox 24">
            <a:extLst>
              <a:ext uri="{FF2B5EF4-FFF2-40B4-BE49-F238E27FC236}">
                <a16:creationId xmlns:a16="http://schemas.microsoft.com/office/drawing/2014/main" id="{651B4DE9-DC8F-3060-EECD-19F29B1A953E}"/>
              </a:ext>
            </a:extLst>
          </p:cNvPr>
          <p:cNvSpPr txBox="1"/>
          <p:nvPr/>
        </p:nvSpPr>
        <p:spPr>
          <a:xfrm>
            <a:off x="9156780" y="4374873"/>
            <a:ext cx="268659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identify angles greater than or less than a right angle</a:t>
            </a:r>
          </a:p>
        </p:txBody>
      </p:sp>
      <p:sp>
        <p:nvSpPr>
          <p:cNvPr id="26" name="TextBox 25">
            <a:extLst>
              <a:ext uri="{FF2B5EF4-FFF2-40B4-BE49-F238E27FC236}">
                <a16:creationId xmlns:a16="http://schemas.microsoft.com/office/drawing/2014/main" id="{A8D20558-57DF-60DB-3B08-6BC50FF44851}"/>
              </a:ext>
            </a:extLst>
          </p:cNvPr>
          <p:cNvSpPr txBox="1"/>
          <p:nvPr/>
        </p:nvSpPr>
        <p:spPr>
          <a:xfrm>
            <a:off x="8978255" y="2032251"/>
            <a:ext cx="3043646"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choose strategies to help me answer questions such as partitioning, number lines, counting on, counting back, bar models and eventually formal methods such as the column method.</a:t>
            </a:r>
          </a:p>
        </p:txBody>
      </p:sp>
      <p:sp>
        <p:nvSpPr>
          <p:cNvPr id="27" name="TextBox 26">
            <a:extLst>
              <a:ext uri="{FF2B5EF4-FFF2-40B4-BE49-F238E27FC236}">
                <a16:creationId xmlns:a16="http://schemas.microsoft.com/office/drawing/2014/main" id="{65346E52-9646-F232-8B93-209CA72C29F5}"/>
              </a:ext>
            </a:extLst>
          </p:cNvPr>
          <p:cNvSpPr txBox="1"/>
          <p:nvPr/>
        </p:nvSpPr>
        <p:spPr>
          <a:xfrm>
            <a:off x="235834" y="4487192"/>
            <a:ext cx="241662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read and write numbers up to 1,000</a:t>
            </a:r>
          </a:p>
        </p:txBody>
      </p:sp>
      <p:sp>
        <p:nvSpPr>
          <p:cNvPr id="28" name="TextBox 27">
            <a:extLst>
              <a:ext uri="{FF2B5EF4-FFF2-40B4-BE49-F238E27FC236}">
                <a16:creationId xmlns:a16="http://schemas.microsoft.com/office/drawing/2014/main" id="{9D6F487B-B07E-6885-3684-70CFBCEF8D37}"/>
              </a:ext>
            </a:extLst>
          </p:cNvPr>
          <p:cNvSpPr txBox="1"/>
          <p:nvPr/>
        </p:nvSpPr>
        <p:spPr>
          <a:xfrm>
            <a:off x="5678775" y="5795334"/>
            <a:ext cx="320833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solve number and practical problems, including reasoning using my number knowledge. </a:t>
            </a:r>
          </a:p>
        </p:txBody>
      </p:sp>
      <p:sp>
        <p:nvSpPr>
          <p:cNvPr id="29" name="TextBox 28">
            <a:extLst>
              <a:ext uri="{FF2B5EF4-FFF2-40B4-BE49-F238E27FC236}">
                <a16:creationId xmlns:a16="http://schemas.microsoft.com/office/drawing/2014/main" id="{AB800EE9-7924-9A0E-3A85-7C3DCE699A15}"/>
              </a:ext>
            </a:extLst>
          </p:cNvPr>
          <p:cNvSpPr txBox="1"/>
          <p:nvPr/>
        </p:nvSpPr>
        <p:spPr>
          <a:xfrm>
            <a:off x="149838" y="5549113"/>
            <a:ext cx="2416629"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add and subtract mentally and scaling these by 10 e.g. 6 + 3 = 9, 60 + 30 = 90. </a:t>
            </a:r>
          </a:p>
        </p:txBody>
      </p:sp>
      <p:sp>
        <p:nvSpPr>
          <p:cNvPr id="30" name="TextBox 29">
            <a:extLst>
              <a:ext uri="{FF2B5EF4-FFF2-40B4-BE49-F238E27FC236}">
                <a16:creationId xmlns:a16="http://schemas.microsoft.com/office/drawing/2014/main" id="{793EEBBB-8901-42D6-D29A-2494E0030ED0}"/>
              </a:ext>
            </a:extLst>
          </p:cNvPr>
          <p:cNvSpPr txBox="1"/>
          <p:nvPr/>
        </p:nvSpPr>
        <p:spPr>
          <a:xfrm>
            <a:off x="2864054" y="5797045"/>
            <a:ext cx="251713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understand the inverse relationship between add and subtract</a:t>
            </a:r>
          </a:p>
        </p:txBody>
      </p:sp>
      <p:sp>
        <p:nvSpPr>
          <p:cNvPr id="31" name="TextBox 30">
            <a:extLst>
              <a:ext uri="{FF2B5EF4-FFF2-40B4-BE49-F238E27FC236}">
                <a16:creationId xmlns:a16="http://schemas.microsoft.com/office/drawing/2014/main" id="{99A40AA8-FAA5-3751-1718-DB73C76BF92A}"/>
              </a:ext>
            </a:extLst>
          </p:cNvPr>
          <p:cNvSpPr txBox="1"/>
          <p:nvPr/>
        </p:nvSpPr>
        <p:spPr>
          <a:xfrm>
            <a:off x="9327946" y="5677879"/>
            <a:ext cx="255690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recall my 2, 5, 10s, 3, 4 and 8 times tables and related division facts. </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4453" t="9244" b="9084"/>
          <a:stretch/>
        </p:blipFill>
        <p:spPr>
          <a:xfrm rot="5400000">
            <a:off x="2255825" y="2185820"/>
            <a:ext cx="4171577" cy="2674322"/>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3573" r="1143" b="8839"/>
          <a:stretch/>
        </p:blipFill>
        <p:spPr>
          <a:xfrm rot="5400000">
            <a:off x="5383616" y="2040737"/>
            <a:ext cx="4185779" cy="3003498"/>
          </a:xfrm>
          <a:prstGeom prst="rect">
            <a:avLst/>
          </a:prstGeom>
        </p:spPr>
      </p:pic>
    </p:spTree>
    <p:extLst>
      <p:ext uri="{BB962C8B-B14F-4D97-AF65-F5344CB8AC3E}">
        <p14:creationId xmlns:p14="http://schemas.microsoft.com/office/powerpoint/2010/main" val="2800429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4B03A-7F19-E62A-6482-75B683FD1E01}"/>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8F0F9710-B1CF-65AE-DD59-B89BA079DDC7}"/>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4?</a:t>
            </a:r>
          </a:p>
        </p:txBody>
      </p:sp>
      <p:sp>
        <p:nvSpPr>
          <p:cNvPr id="5" name="TextBox 4">
            <a:extLst>
              <a:ext uri="{FF2B5EF4-FFF2-40B4-BE49-F238E27FC236}">
                <a16:creationId xmlns:a16="http://schemas.microsoft.com/office/drawing/2014/main" id="{5AB794B4-3648-AF73-ED9B-B1D31AAC87A4}"/>
              </a:ext>
            </a:extLst>
          </p:cNvPr>
          <p:cNvSpPr txBox="1"/>
          <p:nvPr/>
        </p:nvSpPr>
        <p:spPr>
          <a:xfrm>
            <a:off x="168404" y="2191609"/>
            <a:ext cx="2791615" cy="830997"/>
          </a:xfrm>
          <a:prstGeom prst="rect">
            <a:avLst/>
          </a:prstGeom>
          <a:noFill/>
        </p:spPr>
        <p:txBody>
          <a:bodyPr wrap="square" rtlCol="0">
            <a:spAutoFit/>
          </a:bodyPr>
          <a:lstStyle/>
          <a:p>
            <a:pPr algn="ctr"/>
            <a:r>
              <a:rPr lang="en-GB" sz="1600" dirty="0">
                <a:latin typeface="+mj-lt"/>
              </a:rPr>
              <a:t>Begin to use expanded formal methods for addition and subtraction.</a:t>
            </a:r>
          </a:p>
        </p:txBody>
      </p:sp>
      <p:sp>
        <p:nvSpPr>
          <p:cNvPr id="6" name="TextBox 5">
            <a:extLst>
              <a:ext uri="{FF2B5EF4-FFF2-40B4-BE49-F238E27FC236}">
                <a16:creationId xmlns:a16="http://schemas.microsoft.com/office/drawing/2014/main" id="{B362B241-9BB8-6F77-0B16-44732359A133}"/>
              </a:ext>
            </a:extLst>
          </p:cNvPr>
          <p:cNvSpPr txBox="1"/>
          <p:nvPr/>
        </p:nvSpPr>
        <p:spPr>
          <a:xfrm>
            <a:off x="9526555" y="3944481"/>
            <a:ext cx="2566408" cy="1077218"/>
          </a:xfrm>
          <a:prstGeom prst="rect">
            <a:avLst/>
          </a:prstGeom>
          <a:noFill/>
        </p:spPr>
        <p:txBody>
          <a:bodyPr wrap="square" rtlCol="0">
            <a:spAutoFit/>
          </a:bodyPr>
          <a:lstStyle/>
          <a:p>
            <a:pPr algn="ctr"/>
            <a:r>
              <a:rPr lang="en-GB" sz="1600" dirty="0">
                <a:latin typeface="+mj-lt"/>
              </a:rPr>
              <a:t>Recognise common groups of equivalent fractions and finding the corresponding decimal. </a:t>
            </a:r>
          </a:p>
        </p:txBody>
      </p:sp>
      <p:sp>
        <p:nvSpPr>
          <p:cNvPr id="7" name="TextBox 6">
            <a:extLst>
              <a:ext uri="{FF2B5EF4-FFF2-40B4-BE49-F238E27FC236}">
                <a16:creationId xmlns:a16="http://schemas.microsoft.com/office/drawing/2014/main" id="{2B98EE4B-489B-CFF3-68A5-65310866F9D5}"/>
              </a:ext>
            </a:extLst>
          </p:cNvPr>
          <p:cNvSpPr txBox="1"/>
          <p:nvPr/>
        </p:nvSpPr>
        <p:spPr>
          <a:xfrm>
            <a:off x="9506119" y="5571793"/>
            <a:ext cx="2508068" cy="1077218"/>
          </a:xfrm>
          <a:prstGeom prst="rect">
            <a:avLst/>
          </a:prstGeom>
          <a:noFill/>
        </p:spPr>
        <p:txBody>
          <a:bodyPr wrap="square" rtlCol="0">
            <a:spAutoFit/>
          </a:bodyPr>
          <a:lstStyle/>
          <a:p>
            <a:pPr algn="ctr"/>
            <a:r>
              <a:rPr lang="en-GB" sz="1600" dirty="0">
                <a:latin typeface="+mj-lt"/>
              </a:rPr>
              <a:t>To confidently and securely know times tables facts, including the inverse up to 12x12</a:t>
            </a:r>
          </a:p>
        </p:txBody>
      </p:sp>
      <p:sp>
        <p:nvSpPr>
          <p:cNvPr id="8" name="TextBox 7">
            <a:extLst>
              <a:ext uri="{FF2B5EF4-FFF2-40B4-BE49-F238E27FC236}">
                <a16:creationId xmlns:a16="http://schemas.microsoft.com/office/drawing/2014/main" id="{7623C67F-A1AC-898A-F767-82668D03F22A}"/>
              </a:ext>
            </a:extLst>
          </p:cNvPr>
          <p:cNvSpPr txBox="1"/>
          <p:nvPr/>
        </p:nvSpPr>
        <p:spPr>
          <a:xfrm>
            <a:off x="139908" y="3393178"/>
            <a:ext cx="2848609" cy="1323439"/>
          </a:xfrm>
          <a:prstGeom prst="rect">
            <a:avLst/>
          </a:prstGeom>
          <a:noFill/>
        </p:spPr>
        <p:txBody>
          <a:bodyPr wrap="square" rtlCol="0">
            <a:spAutoFit/>
          </a:bodyPr>
          <a:lstStyle/>
          <a:p>
            <a:pPr algn="ctr"/>
            <a:r>
              <a:rPr lang="en-GB" sz="1600" dirty="0">
                <a:latin typeface="+mj-lt"/>
              </a:rPr>
              <a:t>Have a secure understanding of number: confidently identifying the value of each digit in a 4 digit number E.g. 2378 the 3 represents 300.  </a:t>
            </a:r>
          </a:p>
        </p:txBody>
      </p:sp>
      <p:sp>
        <p:nvSpPr>
          <p:cNvPr id="9" name="Rectangle 8">
            <a:extLst>
              <a:ext uri="{FF2B5EF4-FFF2-40B4-BE49-F238E27FC236}">
                <a16:creationId xmlns:a16="http://schemas.microsoft.com/office/drawing/2014/main" id="{77F29771-3061-1BE5-D338-A76152AB9E90}"/>
              </a:ext>
            </a:extLst>
          </p:cNvPr>
          <p:cNvSpPr/>
          <p:nvPr/>
        </p:nvSpPr>
        <p:spPr>
          <a:xfrm>
            <a:off x="3699558" y="5981372"/>
            <a:ext cx="4831042" cy="584775"/>
          </a:xfrm>
          <a:prstGeom prst="rect">
            <a:avLst/>
          </a:prstGeom>
        </p:spPr>
        <p:txBody>
          <a:bodyPr wrap="square">
            <a:spAutoFit/>
          </a:bodyPr>
          <a:lstStyle/>
          <a:p>
            <a:pPr algn="ctr"/>
            <a:r>
              <a:rPr lang="en-GB" sz="1600" dirty="0">
                <a:solidFill>
                  <a:srgbClr val="0B0C0C"/>
                </a:solidFill>
                <a:latin typeface="+mj-lt"/>
              </a:rPr>
              <a:t>Multiply two-digit and three-digit numbers by a one-digit number using formal written layout</a:t>
            </a:r>
            <a:endParaRPr lang="en-GB" sz="1600" b="0" i="0" dirty="0">
              <a:solidFill>
                <a:srgbClr val="0B0C0C"/>
              </a:solidFill>
              <a:effectLst/>
              <a:latin typeface="+mj-lt"/>
            </a:endParaRPr>
          </a:p>
        </p:txBody>
      </p:sp>
      <p:sp>
        <p:nvSpPr>
          <p:cNvPr id="10" name="Rectangle 9">
            <a:extLst>
              <a:ext uri="{FF2B5EF4-FFF2-40B4-BE49-F238E27FC236}">
                <a16:creationId xmlns:a16="http://schemas.microsoft.com/office/drawing/2014/main" id="{F3D9A7EF-C2BD-60A7-301E-7509B875D5B5}"/>
              </a:ext>
            </a:extLst>
          </p:cNvPr>
          <p:cNvSpPr/>
          <p:nvPr/>
        </p:nvSpPr>
        <p:spPr>
          <a:xfrm>
            <a:off x="168404" y="5571793"/>
            <a:ext cx="2791615" cy="830997"/>
          </a:xfrm>
          <a:prstGeom prst="rect">
            <a:avLst/>
          </a:prstGeom>
        </p:spPr>
        <p:txBody>
          <a:bodyPr wrap="square">
            <a:spAutoFit/>
          </a:bodyPr>
          <a:lstStyle/>
          <a:p>
            <a:pPr algn="ctr"/>
            <a:r>
              <a:rPr lang="en-GB" sz="1600" dirty="0">
                <a:latin typeface="+mj-lt"/>
              </a:rPr>
              <a:t>To solve practical and number problems using reasoning to justify answers. </a:t>
            </a:r>
          </a:p>
        </p:txBody>
      </p:sp>
      <p:sp>
        <p:nvSpPr>
          <p:cNvPr id="11" name="Rectangle 10">
            <a:extLst>
              <a:ext uri="{FF2B5EF4-FFF2-40B4-BE49-F238E27FC236}">
                <a16:creationId xmlns:a16="http://schemas.microsoft.com/office/drawing/2014/main" id="{2212F124-881F-61A9-5E04-FFD3BA427B72}"/>
              </a:ext>
            </a:extLst>
          </p:cNvPr>
          <p:cNvSpPr/>
          <p:nvPr/>
        </p:nvSpPr>
        <p:spPr>
          <a:xfrm>
            <a:off x="9526555" y="2069739"/>
            <a:ext cx="2525537" cy="1323439"/>
          </a:xfrm>
          <a:prstGeom prst="rect">
            <a:avLst/>
          </a:prstGeom>
        </p:spPr>
        <p:txBody>
          <a:bodyPr wrap="square">
            <a:spAutoFit/>
          </a:bodyPr>
          <a:lstStyle/>
          <a:p>
            <a:pPr algn="ctr"/>
            <a:r>
              <a:rPr lang="en-GB" sz="1600" dirty="0">
                <a:solidFill>
                  <a:srgbClr val="0B0C0C"/>
                </a:solidFill>
                <a:latin typeface="+mj-lt"/>
              </a:rPr>
              <a:t>Solve addition and subtraction two-step problems deciding which operations and methods to use and why</a:t>
            </a:r>
            <a:endParaRPr lang="en-GB" sz="1600" b="0" i="0" dirty="0">
              <a:solidFill>
                <a:srgbClr val="0B0C0C"/>
              </a:solidFill>
              <a:effectLst/>
              <a:latin typeface="+mj-lt"/>
            </a:endParaRPr>
          </a:p>
        </p:txBody>
      </p:sp>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t="3473" r="1196"/>
          <a:stretch/>
        </p:blipFill>
        <p:spPr>
          <a:xfrm rot="5400000">
            <a:off x="2351347" y="2006964"/>
            <a:ext cx="4441087" cy="3254057"/>
          </a:xfrm>
          <a:prstGeom prst="rect">
            <a:avLst/>
          </a:prstGeom>
        </p:spPr>
      </p:pic>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r="4069" b="8826"/>
          <a:stretch/>
        </p:blipFill>
        <p:spPr>
          <a:xfrm rot="5400000">
            <a:off x="5695438" y="2067701"/>
            <a:ext cx="4421785" cy="3151885"/>
          </a:xfrm>
          <a:prstGeom prst="rect">
            <a:avLst/>
          </a:prstGeom>
        </p:spPr>
      </p:pic>
    </p:spTree>
    <p:extLst>
      <p:ext uri="{BB962C8B-B14F-4D97-AF65-F5344CB8AC3E}">
        <p14:creationId xmlns:p14="http://schemas.microsoft.com/office/powerpoint/2010/main" val="3707701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0F447-3D5B-8A92-CFAE-82989391EDA1}"/>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A6C7B2E-BC7B-C1F0-FCF3-AAC749BDD1D2}"/>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5?</a:t>
            </a:r>
          </a:p>
        </p:txBody>
      </p:sp>
      <p:sp>
        <p:nvSpPr>
          <p:cNvPr id="15" name="TextBox 14">
            <a:extLst>
              <a:ext uri="{FF2B5EF4-FFF2-40B4-BE49-F238E27FC236}">
                <a16:creationId xmlns:a16="http://schemas.microsoft.com/office/drawing/2014/main" id="{06CF39C1-16E8-E06C-DF7B-72E5B10A8EE3}"/>
              </a:ext>
            </a:extLst>
          </p:cNvPr>
          <p:cNvSpPr txBox="1"/>
          <p:nvPr/>
        </p:nvSpPr>
        <p:spPr>
          <a:xfrm>
            <a:off x="196351" y="3206545"/>
            <a:ext cx="2581469"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use the formal written methods for all four operations (addition, subtraction, division and multiplication)</a:t>
            </a:r>
          </a:p>
        </p:txBody>
      </p:sp>
      <p:sp>
        <p:nvSpPr>
          <p:cNvPr id="17" name="Rectangle 16">
            <a:extLst>
              <a:ext uri="{FF2B5EF4-FFF2-40B4-BE49-F238E27FC236}">
                <a16:creationId xmlns:a16="http://schemas.microsoft.com/office/drawing/2014/main" id="{D2434BC8-895D-1071-065E-50708904CBA4}"/>
              </a:ext>
            </a:extLst>
          </p:cNvPr>
          <p:cNvSpPr/>
          <p:nvPr/>
        </p:nvSpPr>
        <p:spPr>
          <a:xfrm>
            <a:off x="78911" y="4835442"/>
            <a:ext cx="2768721"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Rapid and accurate recall of </a:t>
            </a:r>
            <a:r>
              <a:rPr kumimoji="0" lang="en-GB" sz="1600" b="1" i="0" u="none" strike="noStrike" kern="1200" cap="none" spc="0" normalizeH="0" baseline="0" noProof="0" dirty="0">
                <a:ln>
                  <a:noFill/>
                </a:ln>
                <a:solidFill>
                  <a:prstClr val="black"/>
                </a:solidFill>
                <a:effectLst/>
                <a:uLnTx/>
                <a:uFillTx/>
                <a:latin typeface="+mj-lt"/>
                <a:ea typeface="+mn-ea"/>
                <a:cs typeface="+mn-cs"/>
              </a:rPr>
              <a:t>ALL</a:t>
            </a:r>
            <a:r>
              <a:rPr kumimoji="0" lang="en-GB" sz="1600" b="0" i="0" u="none" strike="noStrike" kern="1200" cap="none" spc="0" normalizeH="0" baseline="0" noProof="0" dirty="0">
                <a:ln>
                  <a:noFill/>
                </a:ln>
                <a:solidFill>
                  <a:prstClr val="black"/>
                </a:solidFill>
                <a:effectLst/>
                <a:uLnTx/>
                <a:uFillTx/>
                <a:latin typeface="+mj-lt"/>
                <a:ea typeface="+mn-ea"/>
                <a:cs typeface="+mn-cs"/>
              </a:rPr>
              <a:t> times tables and related division facts</a:t>
            </a:r>
          </a:p>
        </p:txBody>
      </p:sp>
      <p:sp>
        <p:nvSpPr>
          <p:cNvPr id="18" name="Rectangle 17">
            <a:extLst>
              <a:ext uri="{FF2B5EF4-FFF2-40B4-BE49-F238E27FC236}">
                <a16:creationId xmlns:a16="http://schemas.microsoft.com/office/drawing/2014/main" id="{6C9666A2-126D-12A5-8EB4-F531FCEE2FB4}"/>
              </a:ext>
            </a:extLst>
          </p:cNvPr>
          <p:cNvSpPr/>
          <p:nvPr/>
        </p:nvSpPr>
        <p:spPr>
          <a:xfrm>
            <a:off x="196351" y="5908258"/>
            <a:ext cx="2638430"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Draw upon a variety of mental maths strategies to support arithmetic skills </a:t>
            </a:r>
          </a:p>
        </p:txBody>
      </p:sp>
      <p:sp>
        <p:nvSpPr>
          <p:cNvPr id="20" name="TextBox 19">
            <a:extLst>
              <a:ext uri="{FF2B5EF4-FFF2-40B4-BE49-F238E27FC236}">
                <a16:creationId xmlns:a16="http://schemas.microsoft.com/office/drawing/2014/main" id="{C97E1CC1-7D13-D073-0B79-A6D9B9CDF0A7}"/>
              </a:ext>
            </a:extLst>
          </p:cNvPr>
          <p:cNvSpPr txBox="1"/>
          <p:nvPr/>
        </p:nvSpPr>
        <p:spPr>
          <a:xfrm>
            <a:off x="9613748" y="4976399"/>
            <a:ext cx="247135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Convert between units of measure e.g. grams to kilograms</a:t>
            </a:r>
          </a:p>
        </p:txBody>
      </p:sp>
      <p:sp>
        <p:nvSpPr>
          <p:cNvPr id="21" name="Rectangle 20">
            <a:extLst>
              <a:ext uri="{FF2B5EF4-FFF2-40B4-BE49-F238E27FC236}">
                <a16:creationId xmlns:a16="http://schemas.microsoft.com/office/drawing/2014/main" id="{AB095928-388B-A6D6-68FE-94FE5636E418}"/>
              </a:ext>
            </a:extLst>
          </p:cNvPr>
          <p:cNvSpPr/>
          <p:nvPr/>
        </p:nvSpPr>
        <p:spPr>
          <a:xfrm>
            <a:off x="9613748" y="3182764"/>
            <a:ext cx="2387736"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Secure understanding of fractions including simplifying, equivalent fractions and calculating with fractions (+ - and x by integers)</a:t>
            </a:r>
          </a:p>
        </p:txBody>
      </p:sp>
      <p:sp>
        <p:nvSpPr>
          <p:cNvPr id="22" name="Rectangle 21">
            <a:extLst>
              <a:ext uri="{FF2B5EF4-FFF2-40B4-BE49-F238E27FC236}">
                <a16:creationId xmlns:a16="http://schemas.microsoft.com/office/drawing/2014/main" id="{0286A0CC-BE9B-5B5F-2870-7C4D51954DA3}"/>
              </a:ext>
            </a:extLst>
          </p:cNvPr>
          <p:cNvSpPr/>
          <p:nvPr/>
        </p:nvSpPr>
        <p:spPr>
          <a:xfrm>
            <a:off x="3884023" y="6031370"/>
            <a:ext cx="4423955"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solve number problems using reasoning to justify my answers and to prove and disprove.</a:t>
            </a:r>
          </a:p>
        </p:txBody>
      </p:sp>
      <p:sp>
        <p:nvSpPr>
          <p:cNvPr id="2" name="Rectangle 1">
            <a:extLst>
              <a:ext uri="{FF2B5EF4-FFF2-40B4-BE49-F238E27FC236}">
                <a16:creationId xmlns:a16="http://schemas.microsoft.com/office/drawing/2014/main" id="{8A547362-8B3B-620D-991A-B0CAC43E8782}"/>
              </a:ext>
            </a:extLst>
          </p:cNvPr>
          <p:cNvSpPr/>
          <p:nvPr/>
        </p:nvSpPr>
        <p:spPr>
          <a:xfrm>
            <a:off x="78911" y="2097483"/>
            <a:ext cx="2755870"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Georgia" panose="02040502050405020303" pitchFamily="18" charset="0"/>
                <a:cs typeface="Georgia" panose="02040502050405020303" pitchFamily="18" charset="0"/>
              </a:rPr>
              <a:t>Recognise the place value of each digit in numbers with up to 2 decimal places</a:t>
            </a:r>
            <a:endParaRPr kumimoji="0" lang="en-GB" sz="1600" b="0" i="0" u="none" strike="noStrike" kern="1200" cap="none" spc="0" normalizeH="0" baseline="0" noProof="0" dirty="0">
              <a:ln>
                <a:noFill/>
              </a:ln>
              <a:solidFill>
                <a:prstClr val="black"/>
              </a:solidFill>
              <a:effectLst/>
              <a:uLnTx/>
              <a:uFillTx/>
              <a:latin typeface="+mj-lt"/>
            </a:endParaRPr>
          </a:p>
        </p:txBody>
      </p:sp>
      <p:sp>
        <p:nvSpPr>
          <p:cNvPr id="3" name="Rectangle 2">
            <a:extLst>
              <a:ext uri="{FF2B5EF4-FFF2-40B4-BE49-F238E27FC236}">
                <a16:creationId xmlns:a16="http://schemas.microsoft.com/office/drawing/2014/main" id="{82A668B9-7511-39D4-A2BC-0297B2C937A1}"/>
              </a:ext>
            </a:extLst>
          </p:cNvPr>
          <p:cNvSpPr/>
          <p:nvPr/>
        </p:nvSpPr>
        <p:spPr>
          <a:xfrm>
            <a:off x="9771457" y="6035164"/>
            <a:ext cx="2155932"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Georgia" panose="02040502050405020303" pitchFamily="18" charset="0"/>
                <a:cs typeface="Georgia" panose="02040502050405020303" pitchFamily="18" charset="0"/>
              </a:rPr>
              <a:t>Find non-unit fractions of quantities.</a:t>
            </a:r>
            <a:endParaRPr kumimoji="0" lang="en-GB" sz="1600" b="0" i="0" u="none" strike="noStrike" kern="1200" cap="none" spc="0" normalizeH="0" baseline="0" noProof="0" dirty="0">
              <a:ln>
                <a:noFill/>
              </a:ln>
              <a:solidFill>
                <a:prstClr val="black"/>
              </a:solidFill>
              <a:effectLst/>
              <a:uLnTx/>
              <a:uFillTx/>
              <a:latin typeface="+mj-lt"/>
            </a:endParaRPr>
          </a:p>
        </p:txBody>
      </p:sp>
      <p:sp>
        <p:nvSpPr>
          <p:cNvPr id="4" name="Rectangle 3">
            <a:extLst>
              <a:ext uri="{FF2B5EF4-FFF2-40B4-BE49-F238E27FC236}">
                <a16:creationId xmlns:a16="http://schemas.microsoft.com/office/drawing/2014/main" id="{8EE43B7E-DD89-382E-1E0A-D6F13F93F47E}"/>
              </a:ext>
            </a:extLst>
          </p:cNvPr>
          <p:cNvSpPr/>
          <p:nvPr/>
        </p:nvSpPr>
        <p:spPr>
          <a:xfrm>
            <a:off x="9613745" y="2007163"/>
            <a:ext cx="2387736"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Georgia" panose="02040502050405020303" pitchFamily="18" charset="0"/>
                <a:cs typeface="Georgia" panose="02040502050405020303" pitchFamily="18" charset="0"/>
              </a:rPr>
              <a:t>Measure angles in degrees (°) and draw angles of a given size.</a:t>
            </a:r>
            <a:endParaRPr kumimoji="0" lang="en-GB" sz="1600" b="0" i="0" u="none" strike="noStrike" kern="1200" cap="none" spc="0" normalizeH="0" baseline="0" noProof="0" dirty="0">
              <a:ln>
                <a:noFill/>
              </a:ln>
              <a:solidFill>
                <a:prstClr val="black"/>
              </a:solidFill>
              <a:effectLst/>
              <a:uLnTx/>
              <a:uFillTx/>
              <a:latin typeface="+mj-lt"/>
            </a:endParaRP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6021" b="6539"/>
          <a:stretch/>
        </p:blipFill>
        <p:spPr>
          <a:xfrm rot="5400000">
            <a:off x="2108538" y="2304517"/>
            <a:ext cx="4294453" cy="2816265"/>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3854" t="10739" r="5048"/>
          <a:stretch/>
        </p:blipFill>
        <p:spPr>
          <a:xfrm rot="5400000">
            <a:off x="5501322" y="2134686"/>
            <a:ext cx="4294453" cy="3155928"/>
          </a:xfrm>
          <a:prstGeom prst="rect">
            <a:avLst/>
          </a:prstGeom>
        </p:spPr>
      </p:pic>
    </p:spTree>
    <p:extLst>
      <p:ext uri="{BB962C8B-B14F-4D97-AF65-F5344CB8AC3E}">
        <p14:creationId xmlns:p14="http://schemas.microsoft.com/office/powerpoint/2010/main" val="4086339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E5933-BB01-9814-ED77-D0BE4D83B5C3}"/>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40CD1B57-E1C4-D6C3-A015-7AF71637D388}"/>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6?</a:t>
            </a:r>
          </a:p>
        </p:txBody>
      </p:sp>
      <p:sp>
        <p:nvSpPr>
          <p:cNvPr id="7" name="TextBox 6">
            <a:extLst>
              <a:ext uri="{FF2B5EF4-FFF2-40B4-BE49-F238E27FC236}">
                <a16:creationId xmlns:a16="http://schemas.microsoft.com/office/drawing/2014/main" id="{9E10AE21-6C7B-EAB5-1B84-10830E85461F}"/>
              </a:ext>
            </a:extLst>
          </p:cNvPr>
          <p:cNvSpPr txBox="1"/>
          <p:nvPr/>
        </p:nvSpPr>
        <p:spPr>
          <a:xfrm>
            <a:off x="113575" y="5095217"/>
            <a:ext cx="19724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consolidate the formal written methods and use alongside efficient mental strategies</a:t>
            </a:r>
          </a:p>
        </p:txBody>
      </p:sp>
      <p:sp>
        <p:nvSpPr>
          <p:cNvPr id="8" name="TextBox 7">
            <a:extLst>
              <a:ext uri="{FF2B5EF4-FFF2-40B4-BE49-F238E27FC236}">
                <a16:creationId xmlns:a16="http://schemas.microsoft.com/office/drawing/2014/main" id="{FA07FE93-ACC3-3411-FABA-926A20B9077E}"/>
              </a:ext>
            </a:extLst>
          </p:cNvPr>
          <p:cNvSpPr txBox="1"/>
          <p:nvPr/>
        </p:nvSpPr>
        <p:spPr>
          <a:xfrm>
            <a:off x="5109755" y="5833881"/>
            <a:ext cx="197249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Systematic and methodical workings</a:t>
            </a:r>
          </a:p>
        </p:txBody>
      </p:sp>
      <p:sp>
        <p:nvSpPr>
          <p:cNvPr id="10" name="TextBox 9">
            <a:extLst>
              <a:ext uri="{FF2B5EF4-FFF2-40B4-BE49-F238E27FC236}">
                <a16:creationId xmlns:a16="http://schemas.microsoft.com/office/drawing/2014/main" id="{5FE52CBB-A319-5D0E-942A-7DC1F3135DB2}"/>
              </a:ext>
            </a:extLst>
          </p:cNvPr>
          <p:cNvSpPr txBox="1"/>
          <p:nvPr/>
        </p:nvSpPr>
        <p:spPr>
          <a:xfrm>
            <a:off x="168229" y="2135223"/>
            <a:ext cx="186318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Rapid and accurate recall of </a:t>
            </a:r>
            <a:r>
              <a:rPr kumimoji="0" lang="en-GB" sz="1600" b="1" i="0" u="none" strike="noStrike" kern="1200" cap="none" spc="0" normalizeH="0" baseline="0" noProof="0" dirty="0">
                <a:ln>
                  <a:noFill/>
                </a:ln>
                <a:solidFill>
                  <a:prstClr val="black"/>
                </a:solidFill>
                <a:effectLst/>
                <a:uLnTx/>
                <a:uFillTx/>
                <a:latin typeface="+mj-lt"/>
                <a:ea typeface="+mn-ea"/>
                <a:cs typeface="+mn-cs"/>
              </a:rPr>
              <a:t>ALL</a:t>
            </a:r>
            <a:r>
              <a:rPr kumimoji="0" lang="en-GB" sz="1600" b="0" i="0" u="none" strike="noStrike" kern="1200" cap="none" spc="0" normalizeH="0" baseline="0" noProof="0" dirty="0">
                <a:ln>
                  <a:noFill/>
                </a:ln>
                <a:solidFill>
                  <a:prstClr val="black"/>
                </a:solidFill>
                <a:effectLst/>
                <a:uLnTx/>
                <a:uFillTx/>
                <a:latin typeface="+mj-lt"/>
                <a:ea typeface="+mn-ea"/>
                <a:cs typeface="+mn-cs"/>
              </a:rPr>
              <a:t> times tables</a:t>
            </a:r>
          </a:p>
        </p:txBody>
      </p:sp>
      <p:sp>
        <p:nvSpPr>
          <p:cNvPr id="13" name="TextBox 12">
            <a:extLst>
              <a:ext uri="{FF2B5EF4-FFF2-40B4-BE49-F238E27FC236}">
                <a16:creationId xmlns:a16="http://schemas.microsoft.com/office/drawing/2014/main" id="{11F3306D-2A27-3EC1-7F5D-4B87DBBA1467}"/>
              </a:ext>
            </a:extLst>
          </p:cNvPr>
          <p:cNvSpPr txBox="1"/>
          <p:nvPr/>
        </p:nvSpPr>
        <p:spPr>
          <a:xfrm>
            <a:off x="7263882" y="5710769"/>
            <a:ext cx="237547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Draw upon a variety of mental maths strategies to support arithmetic skills </a:t>
            </a:r>
          </a:p>
        </p:txBody>
      </p:sp>
      <p:sp>
        <p:nvSpPr>
          <p:cNvPr id="14" name="TextBox 13">
            <a:extLst>
              <a:ext uri="{FF2B5EF4-FFF2-40B4-BE49-F238E27FC236}">
                <a16:creationId xmlns:a16="http://schemas.microsoft.com/office/drawing/2014/main" id="{1BA1C7CE-8890-95CF-157B-0056E31E1442}"/>
              </a:ext>
            </a:extLst>
          </p:cNvPr>
          <p:cNvSpPr txBox="1"/>
          <p:nvPr/>
        </p:nvSpPr>
        <p:spPr>
          <a:xfrm>
            <a:off x="10384946" y="2143066"/>
            <a:ext cx="140891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Solve multi-step word problems</a:t>
            </a:r>
          </a:p>
        </p:txBody>
      </p:sp>
      <p:sp>
        <p:nvSpPr>
          <p:cNvPr id="16" name="TextBox 15">
            <a:extLst>
              <a:ext uri="{FF2B5EF4-FFF2-40B4-BE49-F238E27FC236}">
                <a16:creationId xmlns:a16="http://schemas.microsoft.com/office/drawing/2014/main" id="{5D309129-383A-16EC-505D-C9BACA1D5476}"/>
              </a:ext>
            </a:extLst>
          </p:cNvPr>
          <p:cNvSpPr txBox="1"/>
          <p:nvPr/>
        </p:nvSpPr>
        <p:spPr>
          <a:xfrm>
            <a:off x="9890006" y="5095218"/>
            <a:ext cx="2188419"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Use common factors and multiples to simplify fractions. To securely use all four operations when calculating with fractions (+ - x ÷)</a:t>
            </a:r>
          </a:p>
        </p:txBody>
      </p:sp>
      <p:sp>
        <p:nvSpPr>
          <p:cNvPr id="23" name="TextBox 22">
            <a:extLst>
              <a:ext uri="{FF2B5EF4-FFF2-40B4-BE49-F238E27FC236}">
                <a16:creationId xmlns:a16="http://schemas.microsoft.com/office/drawing/2014/main" id="{1F739C73-1CE4-D619-B318-DC5B19B3EF14}"/>
              </a:ext>
            </a:extLst>
          </p:cNvPr>
          <p:cNvSpPr txBox="1"/>
          <p:nvPr/>
        </p:nvSpPr>
        <p:spPr>
          <a:xfrm>
            <a:off x="113575" y="3214704"/>
            <a:ext cx="19724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Recognise the place value of each digit in numbers up to 10 million, including decimal fractions</a:t>
            </a:r>
          </a:p>
        </p:txBody>
      </p:sp>
      <p:sp>
        <p:nvSpPr>
          <p:cNvPr id="24" name="TextBox 23">
            <a:extLst>
              <a:ext uri="{FF2B5EF4-FFF2-40B4-BE49-F238E27FC236}">
                <a16:creationId xmlns:a16="http://schemas.microsoft.com/office/drawing/2014/main" id="{2E471809-4D17-0F1C-DF7D-DAF3F2C1B862}"/>
              </a:ext>
            </a:extLst>
          </p:cNvPr>
          <p:cNvSpPr txBox="1"/>
          <p:nvPr/>
        </p:nvSpPr>
        <p:spPr>
          <a:xfrm>
            <a:off x="10063065" y="3368999"/>
            <a:ext cx="205268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Draw and compose shapes according to given properties, including dimensions, angles and area</a:t>
            </a:r>
          </a:p>
        </p:txBody>
      </p:sp>
      <p:sp>
        <p:nvSpPr>
          <p:cNvPr id="25" name="TextBox 24">
            <a:extLst>
              <a:ext uri="{FF2B5EF4-FFF2-40B4-BE49-F238E27FC236}">
                <a16:creationId xmlns:a16="http://schemas.microsoft.com/office/drawing/2014/main" id="{2594D4AF-DE43-836D-BD5C-E7BDE7C8130A}"/>
              </a:ext>
            </a:extLst>
          </p:cNvPr>
          <p:cNvSpPr txBox="1"/>
          <p:nvPr/>
        </p:nvSpPr>
        <p:spPr>
          <a:xfrm>
            <a:off x="2585120" y="5756936"/>
            <a:ext cx="208985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Find equivalent fractions, decimals and percentages</a:t>
            </a:r>
          </a:p>
        </p:txBody>
      </p:sp>
      <p:pic>
        <p:nvPicPr>
          <p:cNvPr id="2" name="Picture 1"/>
          <p:cNvPicPr>
            <a:picLocks noChangeAspect="1"/>
          </p:cNvPicPr>
          <p:nvPr/>
        </p:nvPicPr>
        <p:blipFill rotWithShape="1">
          <a:blip r:embed="rId2"/>
          <a:srcRect l="3718" t="3664" r="6051" b="2371"/>
          <a:stretch/>
        </p:blipFill>
        <p:spPr>
          <a:xfrm>
            <a:off x="2864655" y="1676104"/>
            <a:ext cx="2898359" cy="4024473"/>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8139" t="6210" r="1472" b="12983"/>
          <a:stretch/>
        </p:blipFill>
        <p:spPr>
          <a:xfrm rot="5400000">
            <a:off x="6061743" y="2339141"/>
            <a:ext cx="4024474" cy="2698401"/>
          </a:xfrm>
          <a:prstGeom prst="rect">
            <a:avLst/>
          </a:prstGeom>
        </p:spPr>
      </p:pic>
    </p:spTree>
    <p:extLst>
      <p:ext uri="{BB962C8B-B14F-4D97-AF65-F5344CB8AC3E}">
        <p14:creationId xmlns:p14="http://schemas.microsoft.com/office/powerpoint/2010/main" val="3179098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How is maths taught at St Ignatius?</a:t>
            </a:r>
          </a:p>
        </p:txBody>
      </p:sp>
      <p:sp>
        <p:nvSpPr>
          <p:cNvPr id="2" name="TextBox 1">
            <a:extLst>
              <a:ext uri="{FF2B5EF4-FFF2-40B4-BE49-F238E27FC236}">
                <a16:creationId xmlns:a16="http://schemas.microsoft.com/office/drawing/2014/main" id="{668F76AA-654B-1B6C-F515-3B1BA8BDF907}"/>
              </a:ext>
            </a:extLst>
          </p:cNvPr>
          <p:cNvSpPr txBox="1"/>
          <p:nvPr/>
        </p:nvSpPr>
        <p:spPr>
          <a:xfrm>
            <a:off x="304022" y="2032251"/>
            <a:ext cx="11583955" cy="230832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j-lt"/>
                <a:ea typeface="+mn-ea"/>
                <a:cs typeface="+mn-cs"/>
              </a:rPr>
              <a:t>Our curriculum is based on the national curriculum.</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mj-lt"/>
              </a:rPr>
              <a:t>We follow</a:t>
            </a:r>
            <a:r>
              <a:rPr kumimoji="0" lang="en-GB" sz="2400" b="0" i="0" u="none" strike="noStrike" kern="1200" cap="none" spc="0" normalizeH="0" baseline="0" noProof="0" dirty="0">
                <a:ln>
                  <a:noFill/>
                </a:ln>
                <a:solidFill>
                  <a:prstClr val="black"/>
                </a:solidFill>
                <a:effectLst/>
                <a:uLnTx/>
                <a:uFillTx/>
                <a:latin typeface="+mj-lt"/>
                <a:ea typeface="+mn-ea"/>
                <a:cs typeface="+mn-cs"/>
              </a:rPr>
              <a:t> White Rose Maths which breaks the national curriculum into small steps.</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j-lt"/>
                <a:ea typeface="+mn-ea"/>
                <a:cs typeface="+mn-cs"/>
              </a:rPr>
              <a:t>We use other materials to support the delivery of the curriculum. These include: Third Space Learning, </a:t>
            </a:r>
            <a:r>
              <a:rPr kumimoji="0" lang="en-GB" sz="2400" b="0" i="0" u="none" strike="noStrike" kern="1200" cap="none" spc="0" normalizeH="0" baseline="0" noProof="0" dirty="0" err="1">
                <a:ln>
                  <a:noFill/>
                </a:ln>
                <a:solidFill>
                  <a:prstClr val="black"/>
                </a:solidFill>
                <a:effectLst/>
                <a:uLnTx/>
                <a:uFillTx/>
                <a:latin typeface="+mj-lt"/>
                <a:ea typeface="+mn-ea"/>
                <a:cs typeface="+mn-cs"/>
              </a:rPr>
              <a:t>Grammarsaurus</a:t>
            </a:r>
            <a:r>
              <a:rPr kumimoji="0" lang="en-GB" sz="2400" b="0" i="0" u="none" strike="noStrike" kern="1200" cap="none" spc="0" normalizeH="0" baseline="0" noProof="0" dirty="0">
                <a:ln>
                  <a:noFill/>
                </a:ln>
                <a:solidFill>
                  <a:prstClr val="black"/>
                </a:solidFill>
                <a:effectLst/>
                <a:uLnTx/>
                <a:uFillTx/>
                <a:latin typeface="+mj-lt"/>
                <a:ea typeface="+mn-ea"/>
                <a:cs typeface="+mn-cs"/>
              </a:rPr>
              <a:t> and NCETM.</a:t>
            </a:r>
          </a:p>
        </p:txBody>
      </p:sp>
    </p:spTree>
    <p:extLst>
      <p:ext uri="{BB962C8B-B14F-4D97-AF65-F5344CB8AC3E}">
        <p14:creationId xmlns:p14="http://schemas.microsoft.com/office/powerpoint/2010/main" val="1478531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04489-32A5-01D9-00C7-074197838CE2}"/>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9208ACF0-A9D1-C1B6-26E6-9BD6D615B3A0}"/>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How is maths taught at St Ignatius?</a:t>
            </a:r>
          </a:p>
        </p:txBody>
      </p:sp>
      <p:sp>
        <p:nvSpPr>
          <p:cNvPr id="2" name="TextBox 1">
            <a:extLst>
              <a:ext uri="{FF2B5EF4-FFF2-40B4-BE49-F238E27FC236}">
                <a16:creationId xmlns:a16="http://schemas.microsoft.com/office/drawing/2014/main" id="{42CF1C1E-B622-7F17-9FA2-5AE64A6C9DCE}"/>
              </a:ext>
            </a:extLst>
          </p:cNvPr>
          <p:cNvSpPr txBox="1"/>
          <p:nvPr/>
        </p:nvSpPr>
        <p:spPr>
          <a:xfrm>
            <a:off x="304022" y="2032251"/>
            <a:ext cx="11583955"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White Rose Maths</a:t>
            </a:r>
            <a:endPar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Breaks learning into small, sequential steps to build understanding gradually.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Focuses on mastery, where children fully grasp one concept before moving on to the next.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Includes activities for problem-solving, reasoning, and exploring maths in a variety of contexts.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err="1">
                <a:ln>
                  <a:noFill/>
                </a:ln>
                <a:solidFill>
                  <a:prstClr val="black"/>
                </a:solidFill>
                <a:effectLst/>
                <a:uLnTx/>
                <a:uFillTx/>
                <a:latin typeface="Gill Sans MT" panose="020B0502020104020203"/>
                <a:ea typeface="+mn-ea"/>
                <a:cs typeface="+mn-cs"/>
              </a:rPr>
              <a:t>Grammarsaurus</a:t>
            </a: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 Resources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Provides engaging materials to supplement lessons, including interactive games, challenges, and visual aids.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Supports children with different learning styles through creative approaches to maths.</a:t>
            </a:r>
          </a:p>
        </p:txBody>
      </p:sp>
      <p:pic>
        <p:nvPicPr>
          <p:cNvPr id="3" name="Picture 2">
            <a:extLst>
              <a:ext uri="{FF2B5EF4-FFF2-40B4-BE49-F238E27FC236}">
                <a16:creationId xmlns:a16="http://schemas.microsoft.com/office/drawing/2014/main" id="{DF3D9B3B-D5EC-A75A-92F2-72E5D0DA549B}"/>
              </a:ext>
            </a:extLst>
          </p:cNvPr>
          <p:cNvPicPr>
            <a:picLocks noChangeAspect="1"/>
          </p:cNvPicPr>
          <p:nvPr/>
        </p:nvPicPr>
        <p:blipFill>
          <a:blip r:embed="rId2"/>
          <a:stretch>
            <a:fillRect/>
          </a:stretch>
        </p:blipFill>
        <p:spPr>
          <a:xfrm>
            <a:off x="7010401" y="4705737"/>
            <a:ext cx="2026298" cy="2026298"/>
          </a:xfrm>
          <a:prstGeom prst="rect">
            <a:avLst/>
          </a:prstGeom>
        </p:spPr>
      </p:pic>
      <p:pic>
        <p:nvPicPr>
          <p:cNvPr id="4" name="Picture 3">
            <a:extLst>
              <a:ext uri="{FF2B5EF4-FFF2-40B4-BE49-F238E27FC236}">
                <a16:creationId xmlns:a16="http://schemas.microsoft.com/office/drawing/2014/main" id="{866CD697-4497-F7EA-07B2-4BF40B95C8EC}"/>
              </a:ext>
            </a:extLst>
          </p:cNvPr>
          <p:cNvPicPr>
            <a:picLocks noChangeAspect="1"/>
          </p:cNvPicPr>
          <p:nvPr/>
        </p:nvPicPr>
        <p:blipFill>
          <a:blip r:embed="rId3"/>
          <a:stretch>
            <a:fillRect/>
          </a:stretch>
        </p:blipFill>
        <p:spPr>
          <a:xfrm>
            <a:off x="3155301" y="4705736"/>
            <a:ext cx="2026299" cy="2026299"/>
          </a:xfrm>
          <a:prstGeom prst="rect">
            <a:avLst/>
          </a:prstGeom>
        </p:spPr>
      </p:pic>
    </p:spTree>
    <p:extLst>
      <p:ext uri="{BB962C8B-B14F-4D97-AF65-F5344CB8AC3E}">
        <p14:creationId xmlns:p14="http://schemas.microsoft.com/office/powerpoint/2010/main" val="724917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14D7126-4E41-948B-0369-7A70CFC20567}"/>
            </a:ext>
          </a:extLst>
        </p:cNvPr>
        <p:cNvGrpSpPr/>
        <p:nvPr/>
      </p:nvGrpSpPr>
      <p:grpSpPr>
        <a:xfrm>
          <a:off x="0" y="0"/>
          <a:ext cx="0" cy="0"/>
          <a:chOff x="0" y="0"/>
          <a:chExt cx="0" cy="0"/>
        </a:xfrm>
      </p:grpSpPr>
      <p:pic>
        <p:nvPicPr>
          <p:cNvPr id="1028" name="Picture 4" descr="image] The importance of small steps : r/GetMotivated">
            <a:extLst>
              <a:ext uri="{FF2B5EF4-FFF2-40B4-BE49-F238E27FC236}">
                <a16:creationId xmlns:a16="http://schemas.microsoft.com/office/drawing/2014/main" id="{57D94735-3CB8-C4BF-0F71-E0E8783D23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78"/>
          <a:stretch/>
        </p:blipFill>
        <p:spPr bwMode="auto">
          <a:xfrm>
            <a:off x="3324225" y="0"/>
            <a:ext cx="55419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948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9B1F5-65BE-9582-7157-CDAE04900A95}"/>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0C64C4BC-456C-35A6-1611-EEE008D9A436}"/>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The Mastery Approach</a:t>
            </a:r>
          </a:p>
        </p:txBody>
      </p:sp>
      <p:sp>
        <p:nvSpPr>
          <p:cNvPr id="2" name="TextBox 1">
            <a:extLst>
              <a:ext uri="{FF2B5EF4-FFF2-40B4-BE49-F238E27FC236}">
                <a16:creationId xmlns:a16="http://schemas.microsoft.com/office/drawing/2014/main" id="{3599CB21-E3DA-E0DA-201D-8B1CBDB77EFA}"/>
              </a:ext>
            </a:extLst>
          </p:cNvPr>
          <p:cNvSpPr txBox="1"/>
          <p:nvPr/>
        </p:nvSpPr>
        <p:spPr>
          <a:xfrm>
            <a:off x="304022" y="2032251"/>
            <a:ext cx="11583955"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What is the Mastery Approach?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The mastery approach focuses on ensuring all children develop a deep, secure, and long-term understanding of key concepts.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It prioritises building a strong foundation before moving on to new learning.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Learning is broken down into small, manageable steps, with opportunities to revisit and consolidate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How Does This Look in Our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Whole-class teaching ensures all children are exposed to the same rich content and vocabulary.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We use carefully planned lessons that emphasise reasoning, problem-solving, and fluency.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Pupils are encouraged to explain their thinking, use resources, and work collaboratively.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Support is provided to children who need additional help to meet key objectives.</a:t>
            </a:r>
          </a:p>
        </p:txBody>
      </p:sp>
    </p:spTree>
    <p:extLst>
      <p:ext uri="{BB962C8B-B14F-4D97-AF65-F5344CB8AC3E}">
        <p14:creationId xmlns:p14="http://schemas.microsoft.com/office/powerpoint/2010/main" val="3602604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19C7C-E1E5-3AE1-7237-4BFBBD180A8D}"/>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D2FEB9B9-6D49-9BDA-AA24-30E4A293A71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The Mastery Approach</a:t>
            </a:r>
          </a:p>
        </p:txBody>
      </p:sp>
      <p:sp>
        <p:nvSpPr>
          <p:cNvPr id="2" name="TextBox 1">
            <a:extLst>
              <a:ext uri="{FF2B5EF4-FFF2-40B4-BE49-F238E27FC236}">
                <a16:creationId xmlns:a16="http://schemas.microsoft.com/office/drawing/2014/main" id="{B2739EFA-9B7B-B1FC-8707-4E3FA80FF2B2}"/>
              </a:ext>
            </a:extLst>
          </p:cNvPr>
          <p:cNvSpPr txBox="1"/>
          <p:nvPr/>
        </p:nvSpPr>
        <p:spPr>
          <a:xfrm>
            <a:off x="304022" y="2032251"/>
            <a:ext cx="11583955" cy="34778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Why Do We Follow This Approach?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It builds confidence, resilience, and a deeper understanding of concepts.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Ensures that no child is left behind while also offering challenges for those who grasp concepts quickly.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Research shows that mastery improves long-term progress and achievement, setting pupils up for future success.</a:t>
            </a:r>
            <a:endParaRPr lang="en-GB" sz="2000" dirty="0">
              <a:solidFill>
                <a:prstClr val="black"/>
              </a:solidFill>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What Does This Mean for Your Child?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A focus on understanding and enjoyment of learning, not just speed or rote memorisation.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prstClr val="black"/>
                </a:solidFill>
                <a:effectLst/>
                <a:uLnTx/>
                <a:uFillTx/>
                <a:latin typeface="Gill Sans MT" panose="020B0502020104020203"/>
                <a:ea typeface="+mn-ea"/>
                <a:cs typeface="+mn-cs"/>
              </a:rPr>
              <a:t>Time to develop critical thinking and problem-solving skills.</a:t>
            </a:r>
          </a:p>
        </p:txBody>
      </p:sp>
    </p:spTree>
    <p:extLst>
      <p:ext uri="{BB962C8B-B14F-4D97-AF65-F5344CB8AC3E}">
        <p14:creationId xmlns:p14="http://schemas.microsoft.com/office/powerpoint/2010/main" val="3503325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91529-407A-3DA9-EF23-942C8565D1BB}"/>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0978A1D9-C4C2-0CDF-D5BE-FA5097D3C1D0}"/>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Retrieval Practice</a:t>
            </a:r>
          </a:p>
        </p:txBody>
      </p:sp>
      <p:sp>
        <p:nvSpPr>
          <p:cNvPr id="4" name="TextBox 3">
            <a:extLst>
              <a:ext uri="{FF2B5EF4-FFF2-40B4-BE49-F238E27FC236}">
                <a16:creationId xmlns:a16="http://schemas.microsoft.com/office/drawing/2014/main" id="{EFD0B13A-256F-97F5-7F5E-25F45C384F04}"/>
              </a:ext>
            </a:extLst>
          </p:cNvPr>
          <p:cNvSpPr txBox="1"/>
          <p:nvPr/>
        </p:nvSpPr>
        <p:spPr>
          <a:xfrm>
            <a:off x="458282" y="2413338"/>
            <a:ext cx="11275437" cy="2677656"/>
          </a:xfrm>
          <a:prstGeom prst="rect">
            <a:avLst/>
          </a:prstGeom>
          <a:noFill/>
        </p:spPr>
        <p:txBody>
          <a:bodyPr wrap="square">
            <a:spAutoFit/>
          </a:bodyPr>
          <a:lstStyle/>
          <a:p>
            <a:r>
              <a:rPr lang="en-GB" sz="2400" dirty="0"/>
              <a:t>Retrieval practice is when children try to remember things they’ve learned before. This helps make their memory stronger and makes it easier for them to use what they know. At St Ignatius, we use FlashBack4 to go over important topics regularly so children don’t forget them. This is important because it helps them feel confident and see how their learning fits together.</a:t>
            </a:r>
          </a:p>
          <a:p>
            <a:endParaRPr lang="en-GB" sz="2400" dirty="0"/>
          </a:p>
          <a:p>
            <a:r>
              <a:rPr lang="en-GB" sz="2400" dirty="0"/>
              <a:t>We’ll look at an example on the next slide!</a:t>
            </a:r>
          </a:p>
        </p:txBody>
      </p:sp>
    </p:spTree>
    <p:extLst>
      <p:ext uri="{BB962C8B-B14F-4D97-AF65-F5344CB8AC3E}">
        <p14:creationId xmlns:p14="http://schemas.microsoft.com/office/powerpoint/2010/main" val="1681318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068313-C83A-FB0D-63A2-FF1B6CCEE199}"/>
              </a:ext>
            </a:extLst>
          </p:cNvPr>
          <p:cNvSpPr txBox="1">
            <a:spLocks/>
          </p:cNvSpPr>
          <p:nvPr/>
        </p:nvSpPr>
        <p:spPr>
          <a:xfrm>
            <a:off x="964598" y="636661"/>
            <a:ext cx="3627784" cy="434701"/>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lang="en-GB" sz="2400" b="1" i="0" kern="1200" baseline="0" smtClean="0">
                <a:solidFill>
                  <a:schemeClr val="bg1"/>
                </a:solidFill>
                <a:effectLst/>
                <a:latin typeface="Bariol Bold" panose="02000506040000020003" pitchFamily="2" charset="0"/>
                <a:ea typeface="+mj-ea"/>
                <a:cs typeface="+mj-cs"/>
              </a:defRPr>
            </a:lvl1pPr>
          </a:lstStyle>
          <a:p>
            <a:r>
              <a:rPr lang="en-GB" dirty="0">
                <a:solidFill>
                  <a:prstClr val="white"/>
                </a:solidFill>
                <a:latin typeface="Calibri" panose="020F0502020204030204"/>
              </a:rPr>
              <a:t>Year 6</a:t>
            </a:r>
            <a:r>
              <a:rPr lang="en-GB" dirty="0">
                <a:solidFill>
                  <a:srgbClr val="1C3A63"/>
                </a:solidFill>
                <a:latin typeface="Calibri" panose="020F0502020204030204"/>
              </a:rPr>
              <a:t> | </a:t>
            </a:r>
            <a:r>
              <a:rPr lang="en-GB" dirty="0">
                <a:solidFill>
                  <a:prstClr val="white"/>
                </a:solidFill>
                <a:latin typeface="Calibri" panose="020F0502020204030204"/>
              </a:rPr>
              <a:t>Week 11</a:t>
            </a:r>
            <a:r>
              <a:rPr lang="en-GB" dirty="0">
                <a:solidFill>
                  <a:srgbClr val="1C3A63"/>
                </a:solidFill>
                <a:latin typeface="Calibri" panose="020F0502020204030204"/>
              </a:rPr>
              <a:t> | </a:t>
            </a:r>
            <a:r>
              <a:rPr lang="en-GB" dirty="0">
                <a:solidFill>
                  <a:prstClr val="white"/>
                </a:solidFill>
                <a:latin typeface="Calibri" panose="020F0502020204030204"/>
              </a:rPr>
              <a:t>Day 4</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1ED91797-B441-4DCD-928E-F68C99DF63CD}"/>
                  </a:ext>
                </a:extLst>
              </p:cNvPr>
              <p:cNvSpPr txBox="1"/>
              <p:nvPr/>
            </p:nvSpPr>
            <p:spPr>
              <a:xfrm>
                <a:off x="1380309" y="1472948"/>
                <a:ext cx="9442176" cy="5625130"/>
              </a:xfrm>
              <a:prstGeom prst="rect">
                <a:avLst/>
              </a:prstGeom>
              <a:noFill/>
            </p:spPr>
            <p:txBody>
              <a:bodyPr wrap="square" rtlCol="0">
                <a:spAutoFit/>
              </a:bodyPr>
              <a:lstStyle/>
              <a:p>
                <a:r>
                  <a:rPr lang="en-GB" sz="2800" dirty="0">
                    <a:solidFill>
                      <a:prstClr val="black"/>
                    </a:solidFill>
                    <a:latin typeface="Calibri" panose="020F0502020204030204"/>
                  </a:rPr>
                  <a:t>1)		</a:t>
                </a:r>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2</m:t>
                        </m:r>
                      </m:num>
                      <m:den>
                        <m:r>
                          <a:rPr lang="en-GB" sz="2800" i="1" dirty="0">
                            <a:solidFill>
                              <a:prstClr val="black"/>
                            </a:solidFill>
                            <a:latin typeface="Cambria Math" panose="02040503050406030204" pitchFamily="18" charset="0"/>
                          </a:rPr>
                          <m:t>5</m:t>
                        </m:r>
                      </m:den>
                    </m:f>
                  </m:oMath>
                </a14:m>
                <a:r>
                  <a:rPr lang="en-GB" sz="2800" dirty="0">
                    <a:solidFill>
                      <a:prstClr val="black"/>
                    </a:solidFill>
                    <a:latin typeface="Calibri" panose="020F0502020204030204"/>
                  </a:rPr>
                  <a:t> of 25 </a:t>
                </a:r>
                <a14:m>
                  <m:oMath xmlns:m="http://schemas.openxmlformats.org/officeDocument/2006/math">
                    <m:r>
                      <a:rPr lang="en-GB" sz="2800" i="1" dirty="0">
                        <a:solidFill>
                          <a:prstClr val="black"/>
                        </a:solidFill>
                        <a:latin typeface="Cambria Math" panose="02040503050406030204" pitchFamily="18" charset="0"/>
                      </a:rPr>
                      <m:t>=</m:t>
                    </m:r>
                  </m:oMath>
                </a14:m>
                <a:r>
                  <a:rPr lang="en-GB" sz="2800" dirty="0">
                    <a:solidFill>
                      <a:prstClr val="black"/>
                    </a:solidFill>
                    <a:latin typeface="Calibri" panose="020F0502020204030204"/>
                  </a:rPr>
                  <a:t> </a:t>
                </a:r>
              </a:p>
              <a:p>
                <a:r>
                  <a:rPr lang="en-GB" sz="2800" dirty="0">
                    <a:solidFill>
                      <a:prstClr val="black"/>
                    </a:solidFill>
                    <a:latin typeface="Calibri" panose="020F0502020204030204"/>
                  </a:rPr>
                  <a:t>		</a:t>
                </a:r>
              </a:p>
              <a:p>
                <a:r>
                  <a:rPr lang="en-GB" sz="2800" dirty="0">
                    <a:solidFill>
                      <a:prstClr val="black"/>
                    </a:solidFill>
                    <a:latin typeface="Calibri" panose="020F0502020204030204"/>
                  </a:rPr>
                  <a:t>2)		Three cakes need </a:t>
                </a:r>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9</m:t>
                        </m:r>
                      </m:num>
                      <m:den>
                        <m:r>
                          <a:rPr lang="en-GB" sz="2800" i="1" dirty="0">
                            <a:solidFill>
                              <a:prstClr val="black"/>
                            </a:solidFill>
                            <a:latin typeface="Cambria Math" panose="02040503050406030204" pitchFamily="18" charset="0"/>
                          </a:rPr>
                          <m:t>10</m:t>
                        </m:r>
                      </m:den>
                    </m:f>
                  </m:oMath>
                </a14:m>
                <a:r>
                  <a:rPr lang="en-GB" sz="2800" dirty="0">
                    <a:solidFill>
                      <a:prstClr val="black"/>
                    </a:solidFill>
                    <a:latin typeface="Calibri" panose="020F0502020204030204"/>
                  </a:rPr>
                  <a:t> of a kilogram of flour.</a:t>
                </a:r>
              </a:p>
              <a:p>
                <a:r>
                  <a:rPr lang="en-GB" sz="2800" dirty="0">
                    <a:solidFill>
                      <a:prstClr val="black"/>
                    </a:solidFill>
                    <a:latin typeface="Calibri" panose="020F0502020204030204"/>
                  </a:rPr>
                  <a:t>		Each cake uses an equal amount of flour. </a:t>
                </a:r>
              </a:p>
              <a:p>
                <a:r>
                  <a:rPr lang="en-GB" sz="2800" dirty="0">
                    <a:solidFill>
                      <a:prstClr val="black"/>
                    </a:solidFill>
                    <a:latin typeface="Calibri" panose="020F0502020204030204"/>
                  </a:rPr>
                  <a:t>		How many grams of flour does each cake need?</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3)		What fraction is the arrow pointing to?</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		</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4)		3.5 l </a:t>
                </a:r>
                <a14:m>
                  <m:oMath xmlns:m="http://schemas.openxmlformats.org/officeDocument/2006/math">
                    <m:r>
                      <a:rPr lang="en-GB" sz="2800" i="1" dirty="0">
                        <a:solidFill>
                          <a:prstClr val="black"/>
                        </a:solidFill>
                        <a:latin typeface="Cambria Math" panose="02040503050406030204" pitchFamily="18" charset="0"/>
                      </a:rPr>
                      <m:t>=</m:t>
                    </m:r>
                  </m:oMath>
                </a14:m>
                <a:r>
                  <a:rPr lang="en-GB" sz="2800" dirty="0">
                    <a:solidFill>
                      <a:prstClr val="black"/>
                    </a:solidFill>
                    <a:latin typeface="Calibri" panose="020F0502020204030204"/>
                  </a:rPr>
                  <a:t>              ml</a:t>
                </a:r>
              </a:p>
              <a:p>
                <a:endParaRPr lang="en-GB" sz="2800" dirty="0">
                  <a:solidFill>
                    <a:prstClr val="black"/>
                  </a:solidFill>
                  <a:latin typeface="Calibri" panose="020F0502020204030204"/>
                </a:endParaRPr>
              </a:p>
            </p:txBody>
          </p:sp>
        </mc:Choice>
        <mc:Fallback xmlns="">
          <p:sp>
            <p:nvSpPr>
              <p:cNvPr id="3" name="TextBox 2">
                <a:extLst>
                  <a:ext uri="{FF2B5EF4-FFF2-40B4-BE49-F238E27FC236}">
                    <a16:creationId xmlns:a16="http://schemas.microsoft.com/office/drawing/2014/main" id="{1ED91797-B441-4DCD-928E-F68C99DF63CD}"/>
                  </a:ext>
                </a:extLst>
              </p:cNvPr>
              <p:cNvSpPr txBox="1">
                <a:spLocks noRot="1" noChangeAspect="1" noMove="1" noResize="1" noEditPoints="1" noAdjustHandles="1" noChangeArrowheads="1" noChangeShapeType="1" noTextEdit="1"/>
              </p:cNvSpPr>
              <p:nvPr/>
            </p:nvSpPr>
            <p:spPr>
              <a:xfrm>
                <a:off x="1380309" y="1472948"/>
                <a:ext cx="9442176" cy="5625130"/>
              </a:xfrm>
              <a:prstGeom prst="rect">
                <a:avLst/>
              </a:prstGeom>
              <a:blipFill>
                <a:blip r:embed="rId2"/>
                <a:stretch>
                  <a:fillRect l="-1291"/>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18FE7F24-9FD5-B5D8-E37D-B09AFF90D970}"/>
              </a:ext>
            </a:extLst>
          </p:cNvPr>
          <p:cNvSpPr txBox="1"/>
          <p:nvPr/>
        </p:nvSpPr>
        <p:spPr>
          <a:xfrm>
            <a:off x="8817388" y="1138150"/>
            <a:ext cx="2399508" cy="923330"/>
          </a:xfrm>
          <a:prstGeom prst="rect">
            <a:avLst/>
          </a:prstGeom>
          <a:noFill/>
        </p:spPr>
        <p:txBody>
          <a:bodyPr wrap="square" rtlCol="0">
            <a:spAutoFit/>
          </a:bodyPr>
          <a:lstStyle/>
          <a:p>
            <a:pPr algn="ctr"/>
            <a:r>
              <a:rPr lang="en-GB" sz="5400" dirty="0">
                <a:solidFill>
                  <a:prstClr val="black"/>
                </a:solidFill>
                <a:latin typeface="Calibri" panose="020F0502020204030204"/>
              </a:rPr>
              <a:t>CCCIV</a:t>
            </a:r>
          </a:p>
        </p:txBody>
      </p:sp>
      <p:sp>
        <p:nvSpPr>
          <p:cNvPr id="8" name="TextBox 7">
            <a:extLst>
              <a:ext uri="{FF2B5EF4-FFF2-40B4-BE49-F238E27FC236}">
                <a16:creationId xmlns:a16="http://schemas.microsoft.com/office/drawing/2014/main" id="{7B9F1B5C-61D9-05CA-1D2D-E24BA5454660}"/>
              </a:ext>
            </a:extLst>
          </p:cNvPr>
          <p:cNvSpPr txBox="1"/>
          <p:nvPr/>
        </p:nvSpPr>
        <p:spPr>
          <a:xfrm>
            <a:off x="2969426" y="5031520"/>
            <a:ext cx="2244600" cy="954107"/>
          </a:xfrm>
          <a:prstGeom prst="rect">
            <a:avLst/>
          </a:prstGeom>
          <a:noFill/>
        </p:spPr>
        <p:txBody>
          <a:bodyPr wrap="square" rtlCol="0">
            <a:spAutoFit/>
          </a:bodyPr>
          <a:lstStyle/>
          <a:p>
            <a:r>
              <a:rPr lang="en-GB" sz="2800" dirty="0">
                <a:solidFill>
                  <a:prstClr val="black"/>
                </a:solidFill>
                <a:latin typeface="Calibri" panose="020F0502020204030204"/>
              </a:rPr>
              <a:t>0</a:t>
            </a:r>
            <a:endParaRPr lang="en-GB" sz="2800" baseline="30000" dirty="0">
              <a:solidFill>
                <a:prstClr val="black"/>
              </a:solidFill>
              <a:latin typeface="Calibri" panose="020F0502020204030204"/>
            </a:endParaRPr>
          </a:p>
          <a:p>
            <a:endParaRPr lang="en-GB" sz="2800" dirty="0">
              <a:solidFill>
                <a:srgbClr val="FF0000"/>
              </a:solidFill>
              <a:latin typeface="Calibri" panose="020F0502020204030204"/>
            </a:endParaRPr>
          </a:p>
        </p:txBody>
      </p:sp>
      <p:sp>
        <p:nvSpPr>
          <p:cNvPr id="9" name="Rectangle 8">
            <a:extLst>
              <a:ext uri="{FF2B5EF4-FFF2-40B4-BE49-F238E27FC236}">
                <a16:creationId xmlns:a16="http://schemas.microsoft.com/office/drawing/2014/main" id="{1CBC171E-4B7F-5E41-9AB5-A7B09D68BA89}"/>
              </a:ext>
            </a:extLst>
          </p:cNvPr>
          <p:cNvSpPr/>
          <p:nvPr/>
        </p:nvSpPr>
        <p:spPr>
          <a:xfrm>
            <a:off x="3766590" y="1549434"/>
            <a:ext cx="756114" cy="599096"/>
          </a:xfrm>
          <a:prstGeom prst="rect">
            <a:avLst/>
          </a:prstGeom>
          <a:noFill/>
          <a:ln w="19050">
            <a:solidFill>
              <a:srgbClr val="4FB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graphicFrame>
        <p:nvGraphicFramePr>
          <p:cNvPr id="10" name="Table 9">
            <a:extLst>
              <a:ext uri="{FF2B5EF4-FFF2-40B4-BE49-F238E27FC236}">
                <a16:creationId xmlns:a16="http://schemas.microsoft.com/office/drawing/2014/main" id="{CB815004-1E33-17F5-6504-2A054B6852F1}"/>
              </a:ext>
            </a:extLst>
          </p:cNvPr>
          <p:cNvGraphicFramePr>
            <a:graphicFrameLocks noGrp="1"/>
          </p:cNvGraphicFramePr>
          <p:nvPr/>
        </p:nvGraphicFramePr>
        <p:xfrm>
          <a:off x="3134018" y="5535869"/>
          <a:ext cx="7439760" cy="370840"/>
        </p:xfrm>
        <a:graphic>
          <a:graphicData uri="http://schemas.openxmlformats.org/drawingml/2006/table">
            <a:tbl>
              <a:tblPr firstRow="1" bandRow="1">
                <a:tableStyleId>{5C22544A-7EE6-4342-B048-85BDC9FD1C3A}</a:tableStyleId>
              </a:tblPr>
              <a:tblGrid>
                <a:gridCol w="1487952">
                  <a:extLst>
                    <a:ext uri="{9D8B030D-6E8A-4147-A177-3AD203B41FA5}">
                      <a16:colId xmlns:a16="http://schemas.microsoft.com/office/drawing/2014/main" val="566865037"/>
                    </a:ext>
                  </a:extLst>
                </a:gridCol>
                <a:gridCol w="1487952">
                  <a:extLst>
                    <a:ext uri="{9D8B030D-6E8A-4147-A177-3AD203B41FA5}">
                      <a16:colId xmlns:a16="http://schemas.microsoft.com/office/drawing/2014/main" val="3258825738"/>
                    </a:ext>
                  </a:extLst>
                </a:gridCol>
                <a:gridCol w="1487952">
                  <a:extLst>
                    <a:ext uri="{9D8B030D-6E8A-4147-A177-3AD203B41FA5}">
                      <a16:colId xmlns:a16="http://schemas.microsoft.com/office/drawing/2014/main" val="935759453"/>
                    </a:ext>
                  </a:extLst>
                </a:gridCol>
                <a:gridCol w="1487952">
                  <a:extLst>
                    <a:ext uri="{9D8B030D-6E8A-4147-A177-3AD203B41FA5}">
                      <a16:colId xmlns:a16="http://schemas.microsoft.com/office/drawing/2014/main" val="850976820"/>
                    </a:ext>
                  </a:extLst>
                </a:gridCol>
                <a:gridCol w="1487952">
                  <a:extLst>
                    <a:ext uri="{9D8B030D-6E8A-4147-A177-3AD203B41FA5}">
                      <a16:colId xmlns:a16="http://schemas.microsoft.com/office/drawing/2014/main" val="3186052857"/>
                    </a:ext>
                  </a:extLst>
                </a:gridCol>
              </a:tblGrid>
              <a:tr h="37084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55398004"/>
                  </a:ext>
                </a:extLst>
              </a:tr>
            </a:tbl>
          </a:graphicData>
        </a:graphic>
      </p:graphicFrame>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79E7B0F5-D5F4-881D-359F-C76CBB6DFF7C}"/>
                  </a:ext>
                </a:extLst>
              </p:cNvPr>
              <p:cNvSpPr txBox="1"/>
              <p:nvPr/>
            </p:nvSpPr>
            <p:spPr>
              <a:xfrm>
                <a:off x="4452829" y="4818599"/>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1</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1" name="TextBox 10">
                <a:extLst>
                  <a:ext uri="{FF2B5EF4-FFF2-40B4-BE49-F238E27FC236}">
                    <a16:creationId xmlns:a16="http://schemas.microsoft.com/office/drawing/2014/main" id="{79E7B0F5-D5F4-881D-359F-C76CBB6DFF7C}"/>
                  </a:ext>
                </a:extLst>
              </p:cNvPr>
              <p:cNvSpPr txBox="1">
                <a:spLocks noRot="1" noChangeAspect="1" noMove="1" noResize="1" noEditPoints="1" noAdjustHandles="1" noChangeArrowheads="1" noChangeShapeType="1" noTextEdit="1"/>
              </p:cNvSpPr>
              <p:nvPr/>
            </p:nvSpPr>
            <p:spPr>
              <a:xfrm>
                <a:off x="4452829" y="4818599"/>
                <a:ext cx="2244600" cy="1134285"/>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BBAB19D1-2A44-6CC4-4AB8-E91DA7AF744A}"/>
                  </a:ext>
                </a:extLst>
              </p:cNvPr>
              <p:cNvSpPr txBox="1"/>
              <p:nvPr/>
            </p:nvSpPr>
            <p:spPr>
              <a:xfrm>
                <a:off x="5944791" y="4816369"/>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2</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2" name="TextBox 11">
                <a:extLst>
                  <a:ext uri="{FF2B5EF4-FFF2-40B4-BE49-F238E27FC236}">
                    <a16:creationId xmlns:a16="http://schemas.microsoft.com/office/drawing/2014/main" id="{BBAB19D1-2A44-6CC4-4AB8-E91DA7AF744A}"/>
                  </a:ext>
                </a:extLst>
              </p:cNvPr>
              <p:cNvSpPr txBox="1">
                <a:spLocks noRot="1" noChangeAspect="1" noMove="1" noResize="1" noEditPoints="1" noAdjustHandles="1" noChangeArrowheads="1" noChangeShapeType="1" noTextEdit="1"/>
              </p:cNvSpPr>
              <p:nvPr/>
            </p:nvSpPr>
            <p:spPr>
              <a:xfrm>
                <a:off x="5944791" y="4816369"/>
                <a:ext cx="2244600" cy="1134285"/>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A9065E55-B72E-8CF0-4E17-81B974399EE8}"/>
                  </a:ext>
                </a:extLst>
              </p:cNvPr>
              <p:cNvSpPr txBox="1"/>
              <p:nvPr/>
            </p:nvSpPr>
            <p:spPr>
              <a:xfrm>
                <a:off x="7419648" y="4834921"/>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3</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3" name="TextBox 12">
                <a:extLst>
                  <a:ext uri="{FF2B5EF4-FFF2-40B4-BE49-F238E27FC236}">
                    <a16:creationId xmlns:a16="http://schemas.microsoft.com/office/drawing/2014/main" id="{A9065E55-B72E-8CF0-4E17-81B974399EE8}"/>
                  </a:ext>
                </a:extLst>
              </p:cNvPr>
              <p:cNvSpPr txBox="1">
                <a:spLocks noRot="1" noChangeAspect="1" noMove="1" noResize="1" noEditPoints="1" noAdjustHandles="1" noChangeArrowheads="1" noChangeShapeType="1" noTextEdit="1"/>
              </p:cNvSpPr>
              <p:nvPr/>
            </p:nvSpPr>
            <p:spPr>
              <a:xfrm>
                <a:off x="7419648" y="4834921"/>
                <a:ext cx="2244600" cy="1134285"/>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152980E-61F6-84B6-633E-8EFDEAF0146F}"/>
                  </a:ext>
                </a:extLst>
              </p:cNvPr>
              <p:cNvSpPr txBox="1"/>
              <p:nvPr/>
            </p:nvSpPr>
            <p:spPr>
              <a:xfrm>
                <a:off x="8928810" y="4806344"/>
                <a:ext cx="708546"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4</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4" name="TextBox 13">
                <a:extLst>
                  <a:ext uri="{FF2B5EF4-FFF2-40B4-BE49-F238E27FC236}">
                    <a16:creationId xmlns:a16="http://schemas.microsoft.com/office/drawing/2014/main" id="{B152980E-61F6-84B6-633E-8EFDEAF0146F}"/>
                  </a:ext>
                </a:extLst>
              </p:cNvPr>
              <p:cNvSpPr txBox="1">
                <a:spLocks noRot="1" noChangeAspect="1" noMove="1" noResize="1" noEditPoints="1" noAdjustHandles="1" noChangeArrowheads="1" noChangeShapeType="1" noTextEdit="1"/>
              </p:cNvSpPr>
              <p:nvPr/>
            </p:nvSpPr>
            <p:spPr>
              <a:xfrm>
                <a:off x="8928810" y="4806344"/>
                <a:ext cx="708546" cy="1134285"/>
              </a:xfrm>
              <a:prstGeom prst="rect">
                <a:avLst/>
              </a:prstGeom>
              <a:blipFill>
                <a:blip r:embed="rId6"/>
                <a:stretch>
                  <a:fillRect/>
                </a:stretch>
              </a:blipFill>
            </p:spPr>
            <p:txBody>
              <a:bodyPr/>
              <a:lstStyle/>
              <a:p>
                <a:r>
                  <a:rPr lang="en-GB">
                    <a:noFill/>
                  </a:rPr>
                  <a:t> </a:t>
                </a:r>
              </a:p>
            </p:txBody>
          </p:sp>
        </mc:Fallback>
      </mc:AlternateContent>
      <p:cxnSp>
        <p:nvCxnSpPr>
          <p:cNvPr id="15" name="Straight Arrow Connector 14">
            <a:extLst>
              <a:ext uri="{FF2B5EF4-FFF2-40B4-BE49-F238E27FC236}">
                <a16:creationId xmlns:a16="http://schemas.microsoft.com/office/drawing/2014/main" id="{57E26873-6C81-B802-2426-4CC7B16818ED}"/>
              </a:ext>
            </a:extLst>
          </p:cNvPr>
          <p:cNvCxnSpPr>
            <a:cxnSpLocks/>
          </p:cNvCxnSpPr>
          <p:nvPr/>
        </p:nvCxnSpPr>
        <p:spPr>
          <a:xfrm>
            <a:off x="8339855" y="5535870"/>
            <a:ext cx="0" cy="34714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50C59F15-E8BD-8C59-EB48-BD5C6054C7C7}"/>
              </a:ext>
            </a:extLst>
          </p:cNvPr>
          <p:cNvSpPr/>
          <p:nvPr/>
        </p:nvSpPr>
        <p:spPr>
          <a:xfrm>
            <a:off x="3404050" y="6087383"/>
            <a:ext cx="1007468" cy="599096"/>
          </a:xfrm>
          <a:prstGeom prst="rect">
            <a:avLst/>
          </a:prstGeom>
          <a:noFill/>
          <a:ln w="19050">
            <a:solidFill>
              <a:srgbClr val="4FB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Tree>
    <p:extLst>
      <p:ext uri="{BB962C8B-B14F-4D97-AF65-F5344CB8AC3E}">
        <p14:creationId xmlns:p14="http://schemas.microsoft.com/office/powerpoint/2010/main" val="656833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068313-C83A-FB0D-63A2-FF1B6CCEE199}"/>
              </a:ext>
            </a:extLst>
          </p:cNvPr>
          <p:cNvSpPr txBox="1">
            <a:spLocks/>
          </p:cNvSpPr>
          <p:nvPr/>
        </p:nvSpPr>
        <p:spPr>
          <a:xfrm>
            <a:off x="964598" y="636661"/>
            <a:ext cx="3627784" cy="434701"/>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lang="en-GB" sz="2400" b="1" i="0" kern="1200" baseline="0" smtClean="0">
                <a:solidFill>
                  <a:schemeClr val="bg1"/>
                </a:solidFill>
                <a:effectLst/>
                <a:latin typeface="Bariol Bold" panose="02000506040000020003" pitchFamily="2" charset="0"/>
                <a:ea typeface="+mj-ea"/>
                <a:cs typeface="+mj-cs"/>
              </a:defRPr>
            </a:lvl1pPr>
          </a:lstStyle>
          <a:p>
            <a:r>
              <a:rPr lang="en-GB" dirty="0">
                <a:solidFill>
                  <a:prstClr val="white"/>
                </a:solidFill>
                <a:latin typeface="Calibri" panose="020F0502020204030204"/>
              </a:rPr>
              <a:t>Year 6</a:t>
            </a:r>
            <a:r>
              <a:rPr lang="en-GB" dirty="0">
                <a:solidFill>
                  <a:srgbClr val="1C3A63"/>
                </a:solidFill>
                <a:latin typeface="Calibri" panose="020F0502020204030204"/>
              </a:rPr>
              <a:t> | </a:t>
            </a:r>
            <a:r>
              <a:rPr lang="en-GB" dirty="0">
                <a:solidFill>
                  <a:prstClr val="white"/>
                </a:solidFill>
                <a:latin typeface="Calibri" panose="020F0502020204030204"/>
              </a:rPr>
              <a:t>Week 11</a:t>
            </a:r>
            <a:r>
              <a:rPr lang="en-GB" dirty="0">
                <a:solidFill>
                  <a:srgbClr val="1C3A63"/>
                </a:solidFill>
                <a:latin typeface="Calibri" panose="020F0502020204030204"/>
              </a:rPr>
              <a:t> | </a:t>
            </a:r>
            <a:r>
              <a:rPr lang="en-GB" dirty="0">
                <a:solidFill>
                  <a:prstClr val="white"/>
                </a:solidFill>
                <a:latin typeface="Calibri" panose="020F0502020204030204"/>
              </a:rPr>
              <a:t>Day 4</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1ED91797-B441-4DCD-928E-F68C99DF63CD}"/>
                  </a:ext>
                </a:extLst>
              </p:cNvPr>
              <p:cNvSpPr txBox="1"/>
              <p:nvPr/>
            </p:nvSpPr>
            <p:spPr>
              <a:xfrm>
                <a:off x="1380309" y="1472948"/>
                <a:ext cx="9442176" cy="5625130"/>
              </a:xfrm>
              <a:prstGeom prst="rect">
                <a:avLst/>
              </a:prstGeom>
              <a:noFill/>
            </p:spPr>
            <p:txBody>
              <a:bodyPr wrap="square" rtlCol="0">
                <a:spAutoFit/>
              </a:bodyPr>
              <a:lstStyle/>
              <a:p>
                <a:r>
                  <a:rPr lang="en-GB" sz="2800" dirty="0">
                    <a:solidFill>
                      <a:prstClr val="black"/>
                    </a:solidFill>
                    <a:latin typeface="Calibri" panose="020F0502020204030204"/>
                  </a:rPr>
                  <a:t>1)		</a:t>
                </a:r>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2</m:t>
                        </m:r>
                      </m:num>
                      <m:den>
                        <m:r>
                          <a:rPr lang="en-GB" sz="2800" i="1" dirty="0">
                            <a:solidFill>
                              <a:prstClr val="black"/>
                            </a:solidFill>
                            <a:latin typeface="Cambria Math" panose="02040503050406030204" pitchFamily="18" charset="0"/>
                          </a:rPr>
                          <m:t>5</m:t>
                        </m:r>
                      </m:den>
                    </m:f>
                  </m:oMath>
                </a14:m>
                <a:r>
                  <a:rPr lang="en-GB" sz="2800" dirty="0">
                    <a:solidFill>
                      <a:prstClr val="black"/>
                    </a:solidFill>
                    <a:latin typeface="Calibri" panose="020F0502020204030204"/>
                  </a:rPr>
                  <a:t> of 25 </a:t>
                </a:r>
                <a14:m>
                  <m:oMath xmlns:m="http://schemas.openxmlformats.org/officeDocument/2006/math">
                    <m:r>
                      <a:rPr lang="en-GB" sz="2800" i="1" dirty="0">
                        <a:solidFill>
                          <a:prstClr val="black"/>
                        </a:solidFill>
                        <a:latin typeface="Cambria Math" panose="02040503050406030204" pitchFamily="18" charset="0"/>
                      </a:rPr>
                      <m:t>=</m:t>
                    </m:r>
                  </m:oMath>
                </a14:m>
                <a:r>
                  <a:rPr lang="en-GB" sz="2800" dirty="0">
                    <a:solidFill>
                      <a:prstClr val="black"/>
                    </a:solidFill>
                    <a:latin typeface="Calibri" panose="020F0502020204030204"/>
                  </a:rPr>
                  <a:t> </a:t>
                </a:r>
              </a:p>
              <a:p>
                <a:r>
                  <a:rPr lang="en-GB" sz="2800" dirty="0">
                    <a:solidFill>
                      <a:prstClr val="black"/>
                    </a:solidFill>
                    <a:latin typeface="Calibri" panose="020F0502020204030204"/>
                  </a:rPr>
                  <a:t>		</a:t>
                </a:r>
              </a:p>
              <a:p>
                <a:r>
                  <a:rPr lang="en-GB" sz="2800" dirty="0">
                    <a:solidFill>
                      <a:prstClr val="black"/>
                    </a:solidFill>
                    <a:latin typeface="Calibri" panose="020F0502020204030204"/>
                  </a:rPr>
                  <a:t>2)		Three cakes need </a:t>
                </a:r>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9</m:t>
                        </m:r>
                      </m:num>
                      <m:den>
                        <m:r>
                          <a:rPr lang="en-GB" sz="2800" i="1" dirty="0">
                            <a:solidFill>
                              <a:prstClr val="black"/>
                            </a:solidFill>
                            <a:latin typeface="Cambria Math" panose="02040503050406030204" pitchFamily="18" charset="0"/>
                          </a:rPr>
                          <m:t>10</m:t>
                        </m:r>
                      </m:den>
                    </m:f>
                  </m:oMath>
                </a14:m>
                <a:r>
                  <a:rPr lang="en-GB" sz="2800" dirty="0">
                    <a:solidFill>
                      <a:prstClr val="black"/>
                    </a:solidFill>
                    <a:latin typeface="Calibri" panose="020F0502020204030204"/>
                  </a:rPr>
                  <a:t> of a kilogram of flour.</a:t>
                </a:r>
              </a:p>
              <a:p>
                <a:r>
                  <a:rPr lang="en-GB" sz="2800" dirty="0">
                    <a:solidFill>
                      <a:prstClr val="black"/>
                    </a:solidFill>
                    <a:latin typeface="Calibri" panose="020F0502020204030204"/>
                  </a:rPr>
                  <a:t>		Each cake uses an equal amount of flour. </a:t>
                </a:r>
              </a:p>
              <a:p>
                <a:r>
                  <a:rPr lang="en-GB" sz="2800" dirty="0">
                    <a:solidFill>
                      <a:prstClr val="black"/>
                    </a:solidFill>
                    <a:latin typeface="Calibri" panose="020F0502020204030204"/>
                  </a:rPr>
                  <a:t>		How many grams of flour does each cake need?</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3)		What fraction is the arrow pointing to?</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		</a:t>
                </a:r>
              </a:p>
              <a:p>
                <a:endParaRPr lang="en-GB" sz="2800" dirty="0">
                  <a:solidFill>
                    <a:prstClr val="black"/>
                  </a:solidFill>
                  <a:latin typeface="Calibri" panose="020F0502020204030204"/>
                </a:endParaRPr>
              </a:p>
              <a:p>
                <a:r>
                  <a:rPr lang="en-GB" sz="2800" dirty="0">
                    <a:solidFill>
                      <a:prstClr val="black"/>
                    </a:solidFill>
                    <a:latin typeface="Calibri" panose="020F0502020204030204"/>
                  </a:rPr>
                  <a:t>4)		3.5 l </a:t>
                </a:r>
                <a14:m>
                  <m:oMath xmlns:m="http://schemas.openxmlformats.org/officeDocument/2006/math">
                    <m:r>
                      <a:rPr lang="en-GB" sz="2800" i="1" dirty="0">
                        <a:solidFill>
                          <a:prstClr val="black"/>
                        </a:solidFill>
                        <a:latin typeface="Cambria Math" panose="02040503050406030204" pitchFamily="18" charset="0"/>
                      </a:rPr>
                      <m:t>=</m:t>
                    </m:r>
                  </m:oMath>
                </a14:m>
                <a:r>
                  <a:rPr lang="en-GB" sz="2800" dirty="0">
                    <a:solidFill>
                      <a:prstClr val="black"/>
                    </a:solidFill>
                    <a:latin typeface="Calibri" panose="020F0502020204030204"/>
                  </a:rPr>
                  <a:t>              ml</a:t>
                </a:r>
              </a:p>
              <a:p>
                <a:endParaRPr lang="en-GB" sz="2800" dirty="0">
                  <a:solidFill>
                    <a:prstClr val="black"/>
                  </a:solidFill>
                  <a:latin typeface="Calibri" panose="020F0502020204030204"/>
                </a:endParaRPr>
              </a:p>
            </p:txBody>
          </p:sp>
        </mc:Choice>
        <mc:Fallback xmlns="">
          <p:sp>
            <p:nvSpPr>
              <p:cNvPr id="3" name="TextBox 2">
                <a:extLst>
                  <a:ext uri="{FF2B5EF4-FFF2-40B4-BE49-F238E27FC236}">
                    <a16:creationId xmlns:a16="http://schemas.microsoft.com/office/drawing/2014/main" id="{1ED91797-B441-4DCD-928E-F68C99DF63CD}"/>
                  </a:ext>
                </a:extLst>
              </p:cNvPr>
              <p:cNvSpPr txBox="1">
                <a:spLocks noRot="1" noChangeAspect="1" noMove="1" noResize="1" noEditPoints="1" noAdjustHandles="1" noChangeArrowheads="1" noChangeShapeType="1" noTextEdit="1"/>
              </p:cNvSpPr>
              <p:nvPr/>
            </p:nvSpPr>
            <p:spPr>
              <a:xfrm>
                <a:off x="1380309" y="1472948"/>
                <a:ext cx="9442176" cy="5625130"/>
              </a:xfrm>
              <a:prstGeom prst="rect">
                <a:avLst/>
              </a:prstGeom>
              <a:blipFill>
                <a:blip r:embed="rId2"/>
                <a:stretch>
                  <a:fillRect l="-1291"/>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18FE7F24-9FD5-B5D8-E37D-B09AFF90D970}"/>
              </a:ext>
            </a:extLst>
          </p:cNvPr>
          <p:cNvSpPr txBox="1"/>
          <p:nvPr/>
        </p:nvSpPr>
        <p:spPr>
          <a:xfrm>
            <a:off x="8817388" y="1138150"/>
            <a:ext cx="2399508" cy="923330"/>
          </a:xfrm>
          <a:prstGeom prst="rect">
            <a:avLst/>
          </a:prstGeom>
          <a:noFill/>
        </p:spPr>
        <p:txBody>
          <a:bodyPr wrap="square" rtlCol="0">
            <a:spAutoFit/>
          </a:bodyPr>
          <a:lstStyle/>
          <a:p>
            <a:pPr algn="ctr"/>
            <a:r>
              <a:rPr lang="en-GB" sz="5400" dirty="0">
                <a:solidFill>
                  <a:prstClr val="black"/>
                </a:solidFill>
                <a:latin typeface="Calibri" panose="020F0502020204030204"/>
              </a:rPr>
              <a:t>CCCIV</a:t>
            </a:r>
          </a:p>
        </p:txBody>
      </p:sp>
      <p:sp>
        <p:nvSpPr>
          <p:cNvPr id="8" name="TextBox 7">
            <a:extLst>
              <a:ext uri="{FF2B5EF4-FFF2-40B4-BE49-F238E27FC236}">
                <a16:creationId xmlns:a16="http://schemas.microsoft.com/office/drawing/2014/main" id="{7B9F1B5C-61D9-05CA-1D2D-E24BA5454660}"/>
              </a:ext>
            </a:extLst>
          </p:cNvPr>
          <p:cNvSpPr txBox="1"/>
          <p:nvPr/>
        </p:nvSpPr>
        <p:spPr>
          <a:xfrm>
            <a:off x="2969426" y="5031520"/>
            <a:ext cx="2244600" cy="954107"/>
          </a:xfrm>
          <a:prstGeom prst="rect">
            <a:avLst/>
          </a:prstGeom>
          <a:noFill/>
        </p:spPr>
        <p:txBody>
          <a:bodyPr wrap="square" rtlCol="0">
            <a:spAutoFit/>
          </a:bodyPr>
          <a:lstStyle/>
          <a:p>
            <a:r>
              <a:rPr lang="en-GB" sz="2800" dirty="0">
                <a:solidFill>
                  <a:prstClr val="black"/>
                </a:solidFill>
                <a:latin typeface="Calibri" panose="020F0502020204030204"/>
              </a:rPr>
              <a:t>0</a:t>
            </a:r>
            <a:endParaRPr lang="en-GB" sz="2800" baseline="30000" dirty="0">
              <a:solidFill>
                <a:prstClr val="black"/>
              </a:solidFill>
              <a:latin typeface="Calibri" panose="020F0502020204030204"/>
            </a:endParaRPr>
          </a:p>
          <a:p>
            <a:endParaRPr lang="en-GB" sz="2800" dirty="0">
              <a:solidFill>
                <a:srgbClr val="FF0000"/>
              </a:solidFill>
              <a:latin typeface="Calibri" panose="020F0502020204030204"/>
            </a:endParaRPr>
          </a:p>
        </p:txBody>
      </p:sp>
      <p:sp>
        <p:nvSpPr>
          <p:cNvPr id="9" name="Rectangle 8">
            <a:extLst>
              <a:ext uri="{FF2B5EF4-FFF2-40B4-BE49-F238E27FC236}">
                <a16:creationId xmlns:a16="http://schemas.microsoft.com/office/drawing/2014/main" id="{1CBC171E-4B7F-5E41-9AB5-A7B09D68BA89}"/>
              </a:ext>
            </a:extLst>
          </p:cNvPr>
          <p:cNvSpPr/>
          <p:nvPr/>
        </p:nvSpPr>
        <p:spPr>
          <a:xfrm>
            <a:off x="3766590" y="1549434"/>
            <a:ext cx="756114" cy="599096"/>
          </a:xfrm>
          <a:prstGeom prst="rect">
            <a:avLst/>
          </a:prstGeom>
          <a:noFill/>
          <a:ln w="19050">
            <a:solidFill>
              <a:srgbClr val="4FB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graphicFrame>
        <p:nvGraphicFramePr>
          <p:cNvPr id="10" name="Table 9">
            <a:extLst>
              <a:ext uri="{FF2B5EF4-FFF2-40B4-BE49-F238E27FC236}">
                <a16:creationId xmlns:a16="http://schemas.microsoft.com/office/drawing/2014/main" id="{CB815004-1E33-17F5-6504-2A054B6852F1}"/>
              </a:ext>
            </a:extLst>
          </p:cNvPr>
          <p:cNvGraphicFramePr>
            <a:graphicFrameLocks noGrp="1"/>
          </p:cNvGraphicFramePr>
          <p:nvPr/>
        </p:nvGraphicFramePr>
        <p:xfrm>
          <a:off x="3134018" y="5535869"/>
          <a:ext cx="7439760" cy="370840"/>
        </p:xfrm>
        <a:graphic>
          <a:graphicData uri="http://schemas.openxmlformats.org/drawingml/2006/table">
            <a:tbl>
              <a:tblPr firstRow="1" bandRow="1">
                <a:tableStyleId>{5C22544A-7EE6-4342-B048-85BDC9FD1C3A}</a:tableStyleId>
              </a:tblPr>
              <a:tblGrid>
                <a:gridCol w="1487952">
                  <a:extLst>
                    <a:ext uri="{9D8B030D-6E8A-4147-A177-3AD203B41FA5}">
                      <a16:colId xmlns:a16="http://schemas.microsoft.com/office/drawing/2014/main" val="566865037"/>
                    </a:ext>
                  </a:extLst>
                </a:gridCol>
                <a:gridCol w="1487952">
                  <a:extLst>
                    <a:ext uri="{9D8B030D-6E8A-4147-A177-3AD203B41FA5}">
                      <a16:colId xmlns:a16="http://schemas.microsoft.com/office/drawing/2014/main" val="3258825738"/>
                    </a:ext>
                  </a:extLst>
                </a:gridCol>
                <a:gridCol w="1487952">
                  <a:extLst>
                    <a:ext uri="{9D8B030D-6E8A-4147-A177-3AD203B41FA5}">
                      <a16:colId xmlns:a16="http://schemas.microsoft.com/office/drawing/2014/main" val="935759453"/>
                    </a:ext>
                  </a:extLst>
                </a:gridCol>
                <a:gridCol w="1487952">
                  <a:extLst>
                    <a:ext uri="{9D8B030D-6E8A-4147-A177-3AD203B41FA5}">
                      <a16:colId xmlns:a16="http://schemas.microsoft.com/office/drawing/2014/main" val="850976820"/>
                    </a:ext>
                  </a:extLst>
                </a:gridCol>
                <a:gridCol w="1487952">
                  <a:extLst>
                    <a:ext uri="{9D8B030D-6E8A-4147-A177-3AD203B41FA5}">
                      <a16:colId xmlns:a16="http://schemas.microsoft.com/office/drawing/2014/main" val="3186052857"/>
                    </a:ext>
                  </a:extLst>
                </a:gridCol>
              </a:tblGrid>
              <a:tr h="37084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55398004"/>
                  </a:ext>
                </a:extLst>
              </a:tr>
            </a:tbl>
          </a:graphicData>
        </a:graphic>
      </p:graphicFrame>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79E7B0F5-D5F4-881D-359F-C76CBB6DFF7C}"/>
                  </a:ext>
                </a:extLst>
              </p:cNvPr>
              <p:cNvSpPr txBox="1"/>
              <p:nvPr/>
            </p:nvSpPr>
            <p:spPr>
              <a:xfrm>
                <a:off x="4452829" y="4818599"/>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1</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1" name="TextBox 10">
                <a:extLst>
                  <a:ext uri="{FF2B5EF4-FFF2-40B4-BE49-F238E27FC236}">
                    <a16:creationId xmlns:a16="http://schemas.microsoft.com/office/drawing/2014/main" id="{79E7B0F5-D5F4-881D-359F-C76CBB6DFF7C}"/>
                  </a:ext>
                </a:extLst>
              </p:cNvPr>
              <p:cNvSpPr txBox="1">
                <a:spLocks noRot="1" noChangeAspect="1" noMove="1" noResize="1" noEditPoints="1" noAdjustHandles="1" noChangeArrowheads="1" noChangeShapeType="1" noTextEdit="1"/>
              </p:cNvSpPr>
              <p:nvPr/>
            </p:nvSpPr>
            <p:spPr>
              <a:xfrm>
                <a:off x="4452829" y="4818599"/>
                <a:ext cx="2244600" cy="1134285"/>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BBAB19D1-2A44-6CC4-4AB8-E91DA7AF744A}"/>
                  </a:ext>
                </a:extLst>
              </p:cNvPr>
              <p:cNvSpPr txBox="1"/>
              <p:nvPr/>
            </p:nvSpPr>
            <p:spPr>
              <a:xfrm>
                <a:off x="5944791" y="4816369"/>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2</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2" name="TextBox 11">
                <a:extLst>
                  <a:ext uri="{FF2B5EF4-FFF2-40B4-BE49-F238E27FC236}">
                    <a16:creationId xmlns:a16="http://schemas.microsoft.com/office/drawing/2014/main" id="{BBAB19D1-2A44-6CC4-4AB8-E91DA7AF744A}"/>
                  </a:ext>
                </a:extLst>
              </p:cNvPr>
              <p:cNvSpPr txBox="1">
                <a:spLocks noRot="1" noChangeAspect="1" noMove="1" noResize="1" noEditPoints="1" noAdjustHandles="1" noChangeArrowheads="1" noChangeShapeType="1" noTextEdit="1"/>
              </p:cNvSpPr>
              <p:nvPr/>
            </p:nvSpPr>
            <p:spPr>
              <a:xfrm>
                <a:off x="5944791" y="4816369"/>
                <a:ext cx="2244600" cy="1134285"/>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A9065E55-B72E-8CF0-4E17-81B974399EE8}"/>
                  </a:ext>
                </a:extLst>
              </p:cNvPr>
              <p:cNvSpPr txBox="1"/>
              <p:nvPr/>
            </p:nvSpPr>
            <p:spPr>
              <a:xfrm>
                <a:off x="7419648" y="4834921"/>
                <a:ext cx="2244600"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3</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3" name="TextBox 12">
                <a:extLst>
                  <a:ext uri="{FF2B5EF4-FFF2-40B4-BE49-F238E27FC236}">
                    <a16:creationId xmlns:a16="http://schemas.microsoft.com/office/drawing/2014/main" id="{A9065E55-B72E-8CF0-4E17-81B974399EE8}"/>
                  </a:ext>
                </a:extLst>
              </p:cNvPr>
              <p:cNvSpPr txBox="1">
                <a:spLocks noRot="1" noChangeAspect="1" noMove="1" noResize="1" noEditPoints="1" noAdjustHandles="1" noChangeArrowheads="1" noChangeShapeType="1" noTextEdit="1"/>
              </p:cNvSpPr>
              <p:nvPr/>
            </p:nvSpPr>
            <p:spPr>
              <a:xfrm>
                <a:off x="7419648" y="4834921"/>
                <a:ext cx="2244600" cy="1134285"/>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152980E-61F6-84B6-633E-8EFDEAF0146F}"/>
                  </a:ext>
                </a:extLst>
              </p:cNvPr>
              <p:cNvSpPr txBox="1"/>
              <p:nvPr/>
            </p:nvSpPr>
            <p:spPr>
              <a:xfrm>
                <a:off x="8928810" y="4806344"/>
                <a:ext cx="708546" cy="1134285"/>
              </a:xfrm>
              <a:prstGeom prst="rect">
                <a:avLst/>
              </a:prstGeom>
              <a:noFill/>
            </p:spPr>
            <p:txBody>
              <a:bodyPr wrap="square" rtlCol="0">
                <a:spAutoFit/>
              </a:bodyPr>
              <a:lstStyle/>
              <a:p>
                <a14:m>
                  <m:oMath xmlns:m="http://schemas.openxmlformats.org/officeDocument/2006/math">
                    <m:f>
                      <m:fPr>
                        <m:ctrlPr>
                          <a:rPr lang="en-GB" sz="2800" i="1" dirty="0">
                            <a:solidFill>
                              <a:prstClr val="black"/>
                            </a:solidFill>
                            <a:latin typeface="Cambria Math" panose="02040503050406030204" pitchFamily="18" charset="0"/>
                          </a:rPr>
                        </m:ctrlPr>
                      </m:fPr>
                      <m:num>
                        <m:r>
                          <a:rPr lang="en-GB" sz="2800" i="1" dirty="0">
                            <a:solidFill>
                              <a:prstClr val="black"/>
                            </a:solidFill>
                            <a:latin typeface="Cambria Math" panose="02040503050406030204" pitchFamily="18" charset="0"/>
                          </a:rPr>
                          <m:t>4</m:t>
                        </m:r>
                      </m:num>
                      <m:den>
                        <m:r>
                          <a:rPr lang="en-GB" sz="2800" i="1" dirty="0">
                            <a:solidFill>
                              <a:prstClr val="black"/>
                            </a:solidFill>
                            <a:latin typeface="Cambria Math" panose="02040503050406030204" pitchFamily="18" charset="0"/>
                          </a:rPr>
                          <m:t>5</m:t>
                        </m:r>
                      </m:den>
                    </m:f>
                  </m:oMath>
                </a14:m>
                <a:r>
                  <a:rPr lang="en-GB" sz="2800" baseline="30000" dirty="0">
                    <a:solidFill>
                      <a:prstClr val="black"/>
                    </a:solidFill>
                    <a:latin typeface="Calibri" panose="020F0502020204030204"/>
                  </a:rPr>
                  <a:t> </a:t>
                </a:r>
              </a:p>
              <a:p>
                <a:endParaRPr lang="en-GB" sz="2800" dirty="0">
                  <a:solidFill>
                    <a:srgbClr val="FF0000"/>
                  </a:solidFill>
                  <a:latin typeface="Calibri" panose="020F0502020204030204"/>
                </a:endParaRPr>
              </a:p>
            </p:txBody>
          </p:sp>
        </mc:Choice>
        <mc:Fallback xmlns="">
          <p:sp>
            <p:nvSpPr>
              <p:cNvPr id="14" name="TextBox 13">
                <a:extLst>
                  <a:ext uri="{FF2B5EF4-FFF2-40B4-BE49-F238E27FC236}">
                    <a16:creationId xmlns:a16="http://schemas.microsoft.com/office/drawing/2014/main" id="{B152980E-61F6-84B6-633E-8EFDEAF0146F}"/>
                  </a:ext>
                </a:extLst>
              </p:cNvPr>
              <p:cNvSpPr txBox="1">
                <a:spLocks noRot="1" noChangeAspect="1" noMove="1" noResize="1" noEditPoints="1" noAdjustHandles="1" noChangeArrowheads="1" noChangeShapeType="1" noTextEdit="1"/>
              </p:cNvSpPr>
              <p:nvPr/>
            </p:nvSpPr>
            <p:spPr>
              <a:xfrm>
                <a:off x="8928810" y="4806344"/>
                <a:ext cx="708546" cy="1134285"/>
              </a:xfrm>
              <a:prstGeom prst="rect">
                <a:avLst/>
              </a:prstGeom>
              <a:blipFill>
                <a:blip r:embed="rId6"/>
                <a:stretch>
                  <a:fillRect/>
                </a:stretch>
              </a:blipFill>
            </p:spPr>
            <p:txBody>
              <a:bodyPr/>
              <a:lstStyle/>
              <a:p>
                <a:r>
                  <a:rPr lang="en-GB">
                    <a:noFill/>
                  </a:rPr>
                  <a:t> </a:t>
                </a:r>
              </a:p>
            </p:txBody>
          </p:sp>
        </mc:Fallback>
      </mc:AlternateContent>
      <p:cxnSp>
        <p:nvCxnSpPr>
          <p:cNvPr id="15" name="Straight Arrow Connector 14">
            <a:extLst>
              <a:ext uri="{FF2B5EF4-FFF2-40B4-BE49-F238E27FC236}">
                <a16:creationId xmlns:a16="http://schemas.microsoft.com/office/drawing/2014/main" id="{57E26873-6C81-B802-2426-4CC7B16818ED}"/>
              </a:ext>
            </a:extLst>
          </p:cNvPr>
          <p:cNvCxnSpPr>
            <a:cxnSpLocks/>
          </p:cNvCxnSpPr>
          <p:nvPr/>
        </p:nvCxnSpPr>
        <p:spPr>
          <a:xfrm>
            <a:off x="8339855" y="5535870"/>
            <a:ext cx="0" cy="34714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50C59F15-E8BD-8C59-EB48-BD5C6054C7C7}"/>
              </a:ext>
            </a:extLst>
          </p:cNvPr>
          <p:cNvSpPr/>
          <p:nvPr/>
        </p:nvSpPr>
        <p:spPr>
          <a:xfrm>
            <a:off x="3404050" y="6087383"/>
            <a:ext cx="1007468" cy="599096"/>
          </a:xfrm>
          <a:prstGeom prst="rect">
            <a:avLst/>
          </a:prstGeom>
          <a:noFill/>
          <a:ln w="19050">
            <a:solidFill>
              <a:srgbClr val="4FB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7" name="Rectangle 16">
            <a:extLst>
              <a:ext uri="{FF2B5EF4-FFF2-40B4-BE49-F238E27FC236}">
                <a16:creationId xmlns:a16="http://schemas.microsoft.com/office/drawing/2014/main" id="{01770ADC-FD06-A76F-06BA-03646312129F}"/>
              </a:ext>
            </a:extLst>
          </p:cNvPr>
          <p:cNvSpPr/>
          <p:nvPr/>
        </p:nvSpPr>
        <p:spPr>
          <a:xfrm>
            <a:off x="9397201" y="3503774"/>
            <a:ext cx="982961" cy="523220"/>
          </a:xfrm>
          <a:prstGeom prst="rect">
            <a:avLst/>
          </a:prstGeom>
        </p:spPr>
        <p:txBody>
          <a:bodyPr wrap="none">
            <a:spAutoFit/>
          </a:bodyPr>
          <a:lstStyle/>
          <a:p>
            <a:r>
              <a:rPr lang="en-GB" sz="2800" dirty="0">
                <a:solidFill>
                  <a:srgbClr val="FF0000"/>
                </a:solidFill>
                <a:latin typeface="Calibri" panose="020F0502020204030204"/>
              </a:rPr>
              <a:t>300 g</a:t>
            </a:r>
            <a:endParaRPr lang="en-GB" sz="2800" dirty="0">
              <a:solidFill>
                <a:prstClr val="black"/>
              </a:solidFill>
              <a:latin typeface="Calibri" panose="020F0502020204030204"/>
            </a:endParaRPr>
          </a:p>
        </p:txBody>
      </p:sp>
      <p:sp>
        <p:nvSpPr>
          <p:cNvPr id="18" name="TextBox 17">
            <a:extLst>
              <a:ext uri="{FF2B5EF4-FFF2-40B4-BE49-F238E27FC236}">
                <a16:creationId xmlns:a16="http://schemas.microsoft.com/office/drawing/2014/main" id="{D265C3BF-F2CD-9D69-DB5E-8E6CC2E5E502}"/>
              </a:ext>
            </a:extLst>
          </p:cNvPr>
          <p:cNvSpPr txBox="1"/>
          <p:nvPr/>
        </p:nvSpPr>
        <p:spPr>
          <a:xfrm>
            <a:off x="3842692" y="1571187"/>
            <a:ext cx="662595" cy="954107"/>
          </a:xfrm>
          <a:prstGeom prst="rect">
            <a:avLst/>
          </a:prstGeom>
          <a:noFill/>
        </p:spPr>
        <p:txBody>
          <a:bodyPr wrap="square" rtlCol="0">
            <a:spAutoFit/>
          </a:bodyPr>
          <a:lstStyle/>
          <a:p>
            <a:r>
              <a:rPr lang="en-GB" sz="2800" dirty="0">
                <a:solidFill>
                  <a:srgbClr val="FF0000"/>
                </a:solidFill>
                <a:latin typeface="Calibri" panose="020F0502020204030204"/>
              </a:rPr>
              <a:t>10</a:t>
            </a:r>
            <a:endParaRPr lang="en-GB" sz="2800" baseline="30000" dirty="0">
              <a:solidFill>
                <a:srgbClr val="FF0000"/>
              </a:solidFill>
              <a:latin typeface="Calibri" panose="020F0502020204030204"/>
            </a:endParaRPr>
          </a:p>
          <a:p>
            <a:endParaRPr lang="en-GB" sz="2800" dirty="0">
              <a:solidFill>
                <a:srgbClr val="FF0000"/>
              </a:solidFill>
              <a:latin typeface="Calibri" panose="020F0502020204030204"/>
            </a:endParaRPr>
          </a:p>
        </p:txBody>
      </p:sp>
      <mc:AlternateContent xmlns:mc="http://schemas.openxmlformats.org/markup-compatibility/2006" xmlns:a14="http://schemas.microsoft.com/office/drawing/2010/main">
        <mc:Choice Requires="a14">
          <p:sp>
            <p:nvSpPr>
              <p:cNvPr id="19" name="Rectangle 18">
                <a:extLst>
                  <a:ext uri="{FF2B5EF4-FFF2-40B4-BE49-F238E27FC236}">
                    <a16:creationId xmlns:a16="http://schemas.microsoft.com/office/drawing/2014/main" id="{6432D969-A025-870E-838B-1DF203A1AD96}"/>
                  </a:ext>
                </a:extLst>
              </p:cNvPr>
              <p:cNvSpPr/>
              <p:nvPr/>
            </p:nvSpPr>
            <p:spPr>
              <a:xfrm>
                <a:off x="8081301" y="4812072"/>
                <a:ext cx="570990" cy="701859"/>
              </a:xfrm>
              <a:prstGeom prst="rect">
                <a:avLst/>
              </a:prstGeom>
            </p:spPr>
            <p:txBody>
              <a:bodyPr wrap="none">
                <a:spAutoFit/>
              </a:bodyPr>
              <a:lstStyle/>
              <a:p>
                <a14:m>
                  <m:oMath xmlns:m="http://schemas.openxmlformats.org/officeDocument/2006/math">
                    <m:f>
                      <m:fPr>
                        <m:ctrlPr>
                          <a:rPr lang="en-GB" sz="2800" i="1" dirty="0">
                            <a:solidFill>
                              <a:srgbClr val="FF0000"/>
                            </a:solidFill>
                            <a:latin typeface="Cambria Math" panose="02040503050406030204" pitchFamily="18" charset="0"/>
                          </a:rPr>
                        </m:ctrlPr>
                      </m:fPr>
                      <m:num>
                        <m:r>
                          <a:rPr lang="en-GB" sz="2800" i="1" dirty="0">
                            <a:solidFill>
                              <a:srgbClr val="FF0000"/>
                            </a:solidFill>
                            <a:latin typeface="Cambria Math" panose="02040503050406030204" pitchFamily="18" charset="0"/>
                          </a:rPr>
                          <m:t>7</m:t>
                        </m:r>
                      </m:num>
                      <m:den>
                        <m:r>
                          <a:rPr lang="en-GB" sz="2800" i="1" dirty="0">
                            <a:solidFill>
                              <a:srgbClr val="FF0000"/>
                            </a:solidFill>
                            <a:latin typeface="Cambria Math" panose="02040503050406030204" pitchFamily="18" charset="0"/>
                          </a:rPr>
                          <m:t>10</m:t>
                        </m:r>
                      </m:den>
                    </m:f>
                  </m:oMath>
                </a14:m>
                <a:r>
                  <a:rPr lang="en-GB" sz="2800" dirty="0">
                    <a:solidFill>
                      <a:prstClr val="black"/>
                    </a:solidFill>
                    <a:latin typeface="Calibri" panose="020F0502020204030204"/>
                  </a:rPr>
                  <a:t> </a:t>
                </a:r>
              </a:p>
            </p:txBody>
          </p:sp>
        </mc:Choice>
        <mc:Fallback xmlns="">
          <p:sp>
            <p:nvSpPr>
              <p:cNvPr id="19" name="Rectangle 18">
                <a:extLst>
                  <a:ext uri="{FF2B5EF4-FFF2-40B4-BE49-F238E27FC236}">
                    <a16:creationId xmlns:a16="http://schemas.microsoft.com/office/drawing/2014/main" id="{6432D969-A025-870E-838B-1DF203A1AD96}"/>
                  </a:ext>
                </a:extLst>
              </p:cNvPr>
              <p:cNvSpPr>
                <a:spLocks noRot="1" noChangeAspect="1" noMove="1" noResize="1" noEditPoints="1" noAdjustHandles="1" noChangeArrowheads="1" noChangeShapeType="1" noTextEdit="1"/>
              </p:cNvSpPr>
              <p:nvPr/>
            </p:nvSpPr>
            <p:spPr>
              <a:xfrm>
                <a:off x="8081301" y="4812072"/>
                <a:ext cx="570990" cy="701859"/>
              </a:xfrm>
              <a:prstGeom prst="rect">
                <a:avLst/>
              </a:prstGeom>
              <a:blipFill>
                <a:blip r:embed="rId7"/>
                <a:stretch>
                  <a:fillRect/>
                </a:stretch>
              </a:blipFill>
            </p:spPr>
            <p:txBody>
              <a:bodyPr/>
              <a:lstStyle/>
              <a:p>
                <a:r>
                  <a:rPr lang="en-GB">
                    <a:noFill/>
                  </a:rPr>
                  <a:t> </a:t>
                </a:r>
              </a:p>
            </p:txBody>
          </p:sp>
        </mc:Fallback>
      </mc:AlternateContent>
      <p:sp>
        <p:nvSpPr>
          <p:cNvPr id="20" name="TextBox 19">
            <a:extLst>
              <a:ext uri="{FF2B5EF4-FFF2-40B4-BE49-F238E27FC236}">
                <a16:creationId xmlns:a16="http://schemas.microsoft.com/office/drawing/2014/main" id="{9383E70A-2FDF-1E9D-6D74-30BB41380E02}"/>
              </a:ext>
            </a:extLst>
          </p:cNvPr>
          <p:cNvSpPr txBox="1"/>
          <p:nvPr/>
        </p:nvSpPr>
        <p:spPr>
          <a:xfrm>
            <a:off x="3386632" y="6088663"/>
            <a:ext cx="1007469" cy="523220"/>
          </a:xfrm>
          <a:prstGeom prst="rect">
            <a:avLst/>
          </a:prstGeom>
          <a:noFill/>
        </p:spPr>
        <p:txBody>
          <a:bodyPr wrap="square" rtlCol="0">
            <a:spAutoFit/>
          </a:bodyPr>
          <a:lstStyle/>
          <a:p>
            <a:pPr algn="ctr"/>
            <a:r>
              <a:rPr lang="en-GB" sz="2800" dirty="0">
                <a:solidFill>
                  <a:srgbClr val="FF0000"/>
                </a:solidFill>
                <a:latin typeface="Calibri" panose="020F0502020204030204"/>
              </a:rPr>
              <a:t>3,500</a:t>
            </a:r>
            <a:endParaRPr lang="en-GB" sz="2800" baseline="30000" dirty="0">
              <a:solidFill>
                <a:srgbClr val="FF0000"/>
              </a:solidFill>
              <a:latin typeface="Calibri" panose="020F0502020204030204"/>
            </a:endParaRPr>
          </a:p>
        </p:txBody>
      </p:sp>
    </p:spTree>
    <p:extLst>
      <p:ext uri="{BB962C8B-B14F-4D97-AF65-F5344CB8AC3E}">
        <p14:creationId xmlns:p14="http://schemas.microsoft.com/office/powerpoint/2010/main" val="261446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6F85C-619E-BE8B-4387-40640D6AFA96}"/>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7D2EB7A1-090C-B8AF-D719-3B300FF3A58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Fluency, Reasoning and Problem Solving</a:t>
            </a:r>
          </a:p>
        </p:txBody>
      </p:sp>
      <p:sp>
        <p:nvSpPr>
          <p:cNvPr id="2" name="TextBox 1">
            <a:extLst>
              <a:ext uri="{FF2B5EF4-FFF2-40B4-BE49-F238E27FC236}">
                <a16:creationId xmlns:a16="http://schemas.microsoft.com/office/drawing/2014/main" id="{648BEE7E-E277-9CAC-4215-D944A5EBAD13}"/>
              </a:ext>
            </a:extLst>
          </p:cNvPr>
          <p:cNvSpPr txBox="1"/>
          <p:nvPr/>
        </p:nvSpPr>
        <p:spPr>
          <a:xfrm>
            <a:off x="304022" y="2032251"/>
            <a:ext cx="11583955" cy="415498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2400" b="1" dirty="0">
                <a:solidFill>
                  <a:prstClr val="black"/>
                </a:solidFill>
                <a:latin typeface="+mj-lt"/>
              </a:rPr>
              <a:t>Fluency</a:t>
            </a:r>
            <a:endParaRPr lang="en-GB" sz="2400"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solidFill>
                  <a:prstClr val="black"/>
                </a:solidFill>
                <a:effectLst/>
                <a:uLnTx/>
                <a:uFillTx/>
                <a:latin typeface="+mj-lt"/>
                <a:ea typeface="+mn-ea"/>
                <a:cs typeface="+mn-cs"/>
              </a:rPr>
              <a:t>Maths fluency isn’t just about knowing facts by heart; it’s about understanding numbers and how they work. It combines: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400" i="0" u="none" strike="noStrike" kern="1200" cap="none" spc="0" normalizeH="0" baseline="0" noProof="0" dirty="0">
              <a:ln>
                <a:noFill/>
              </a:ln>
              <a:solidFill>
                <a:prstClr val="black"/>
              </a:solidFill>
              <a:effectLst/>
              <a:uLnTx/>
              <a:uFillTx/>
              <a:latin typeface="+mj-lt"/>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black"/>
                </a:solidFill>
                <a:effectLst/>
                <a:uLnTx/>
                <a:uFillTx/>
                <a:latin typeface="+mj-lt"/>
                <a:ea typeface="+mn-ea"/>
                <a:cs typeface="+mn-cs"/>
              </a:rPr>
              <a:t>Speed and Accuracy: </a:t>
            </a:r>
            <a:r>
              <a:rPr kumimoji="0" lang="en-GB" sz="2400" i="0" u="none" strike="noStrike" kern="1200" cap="none" spc="0" normalizeH="0" baseline="0" noProof="0" dirty="0">
                <a:ln>
                  <a:noFill/>
                </a:ln>
                <a:solidFill>
                  <a:prstClr val="black"/>
                </a:solidFill>
                <a:effectLst/>
                <a:uLnTx/>
                <a:uFillTx/>
                <a:latin typeface="+mj-lt"/>
                <a:ea typeface="+mn-ea"/>
                <a:cs typeface="+mn-cs"/>
              </a:rPr>
              <a:t>Quickly recalling number facts (e.g., times tables, addition pairs) and using them correctly.</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black"/>
                </a:solidFill>
                <a:effectLst/>
                <a:uLnTx/>
                <a:uFillTx/>
                <a:latin typeface="+mj-lt"/>
                <a:ea typeface="+mn-ea"/>
                <a:cs typeface="+mn-cs"/>
              </a:rPr>
              <a:t>Flexibility: </a:t>
            </a:r>
            <a:r>
              <a:rPr kumimoji="0" lang="en-GB" sz="2400" i="0" u="none" strike="noStrike" kern="1200" cap="none" spc="0" normalizeH="0" baseline="0" noProof="0" dirty="0">
                <a:ln>
                  <a:noFill/>
                </a:ln>
                <a:solidFill>
                  <a:prstClr val="black"/>
                </a:solidFill>
                <a:effectLst/>
                <a:uLnTx/>
                <a:uFillTx/>
                <a:latin typeface="+mj-lt"/>
                <a:ea typeface="+mn-ea"/>
                <a:cs typeface="+mn-cs"/>
              </a:rPr>
              <a:t>Choosing the most efficient method to solve a problem and being able to adapt when one approach doesn’t work.</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400" b="1"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mj-lt"/>
                <a:ea typeface="+mn-ea"/>
                <a:cs typeface="+mn-cs"/>
              </a:rPr>
              <a:t>Reasoning</a:t>
            </a:r>
            <a:endParaRPr lang="en-GB" sz="2400"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j-lt"/>
                <a:ea typeface="+mn-ea"/>
                <a:cs typeface="+mn-cs"/>
              </a:rPr>
              <a:t>The action of thinking about something in a logical, sensible way.</a:t>
            </a:r>
          </a:p>
        </p:txBody>
      </p:sp>
    </p:spTree>
    <p:extLst>
      <p:ext uri="{BB962C8B-B14F-4D97-AF65-F5344CB8AC3E}">
        <p14:creationId xmlns:p14="http://schemas.microsoft.com/office/powerpoint/2010/main" val="2449722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1481-0A62-9503-670E-088E28614EA2}"/>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A46FC6F4-8EE9-37FF-8C3E-F0A8FE0C5122}"/>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Reasoning</a:t>
            </a:r>
          </a:p>
        </p:txBody>
      </p:sp>
      <p:sp>
        <p:nvSpPr>
          <p:cNvPr id="2" name="TextBox 1">
            <a:extLst>
              <a:ext uri="{FF2B5EF4-FFF2-40B4-BE49-F238E27FC236}">
                <a16:creationId xmlns:a16="http://schemas.microsoft.com/office/drawing/2014/main" id="{1283425F-45E7-8833-3B6D-10F3CF8C0792}"/>
              </a:ext>
            </a:extLst>
          </p:cNvPr>
          <p:cNvSpPr txBox="1"/>
          <p:nvPr/>
        </p:nvSpPr>
        <p:spPr>
          <a:xfrm>
            <a:off x="304022" y="2032251"/>
            <a:ext cx="11583955"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Progression in reasoning</a:t>
            </a:r>
            <a:endParaRPr kumimoji="0" lang="en-GB" sz="2000" b="0" i="0" u="none" strike="noStrike" kern="1200" cap="none" spc="0" normalizeH="0" baseline="0" noProof="0" dirty="0">
              <a:ln>
                <a:noFill/>
              </a:ln>
              <a:solidFill>
                <a:prstClr val="black"/>
              </a:solidFill>
              <a:effectLst/>
              <a:uLnTx/>
              <a:uFillTx/>
              <a:latin typeface="+mj-lt"/>
              <a:ea typeface="+mn-ea"/>
              <a:cs typeface="+mn-cs"/>
            </a:endParaRPr>
          </a:p>
        </p:txBody>
      </p:sp>
      <p:pic>
        <p:nvPicPr>
          <p:cNvPr id="3" name="Picture 2">
            <a:extLst>
              <a:ext uri="{FF2B5EF4-FFF2-40B4-BE49-F238E27FC236}">
                <a16:creationId xmlns:a16="http://schemas.microsoft.com/office/drawing/2014/main" id="{CF33D25C-0C5C-7E6A-96F1-06BD65E86BAC}"/>
              </a:ext>
            </a:extLst>
          </p:cNvPr>
          <p:cNvPicPr>
            <a:picLocks noChangeAspect="1"/>
          </p:cNvPicPr>
          <p:nvPr/>
        </p:nvPicPr>
        <p:blipFill>
          <a:blip r:embed="rId2"/>
          <a:srcRect l="7985" t="15611" r="6046" b="12409"/>
          <a:stretch/>
        </p:blipFill>
        <p:spPr>
          <a:xfrm>
            <a:off x="4245429" y="2032251"/>
            <a:ext cx="7529804" cy="4490432"/>
          </a:xfrm>
          <a:prstGeom prst="rect">
            <a:avLst/>
          </a:prstGeom>
        </p:spPr>
      </p:pic>
    </p:spTree>
    <p:extLst>
      <p:ext uri="{BB962C8B-B14F-4D97-AF65-F5344CB8AC3E}">
        <p14:creationId xmlns:p14="http://schemas.microsoft.com/office/powerpoint/2010/main" val="2740917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FF9B6-C3F0-C0DD-5990-9DD3764F2246}"/>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4E57141-8140-B513-3C05-6BA87F52D72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Manipulatives and Resources</a:t>
            </a:r>
          </a:p>
        </p:txBody>
      </p:sp>
      <p:sp>
        <p:nvSpPr>
          <p:cNvPr id="2" name="TextBox 1">
            <a:extLst>
              <a:ext uri="{FF2B5EF4-FFF2-40B4-BE49-F238E27FC236}">
                <a16:creationId xmlns:a16="http://schemas.microsoft.com/office/drawing/2014/main" id="{687CFC96-62E0-EB68-1291-BF0C37F9087E}"/>
              </a:ext>
            </a:extLst>
          </p:cNvPr>
          <p:cNvSpPr txBox="1"/>
          <p:nvPr/>
        </p:nvSpPr>
        <p:spPr>
          <a:xfrm>
            <a:off x="304022" y="2032251"/>
            <a:ext cx="11583955"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rPr>
              <a:t>Resources can be powerful tools to support sense making, mathematical thinking and reasoning skills.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rPr>
              <a:t>They help our children to be able to practically engage with new learning and to support their ability to visualise new concepts and knowledge.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rPr>
              <a:t>We apply a CPA approach to Maths learning which embeds the importance of using physical resources to support learning opportunities. </a:t>
            </a:r>
          </a:p>
        </p:txBody>
      </p:sp>
    </p:spTree>
    <p:extLst>
      <p:ext uri="{BB962C8B-B14F-4D97-AF65-F5344CB8AC3E}">
        <p14:creationId xmlns:p14="http://schemas.microsoft.com/office/powerpoint/2010/main" val="3359306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40C0-F9A5-5841-8CD9-B6EADD00345A}"/>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AD485C8F-E662-F7D5-D607-B7B12BFA3D6E}"/>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Manipulatives and Resources (CPA)</a:t>
            </a:r>
          </a:p>
        </p:txBody>
      </p:sp>
      <p:sp>
        <p:nvSpPr>
          <p:cNvPr id="2" name="TextBox 1">
            <a:extLst>
              <a:ext uri="{FF2B5EF4-FFF2-40B4-BE49-F238E27FC236}">
                <a16:creationId xmlns:a16="http://schemas.microsoft.com/office/drawing/2014/main" id="{C68863C9-371E-8E15-991B-9B34FA6BE655}"/>
              </a:ext>
            </a:extLst>
          </p:cNvPr>
          <p:cNvSpPr txBox="1"/>
          <p:nvPr/>
        </p:nvSpPr>
        <p:spPr>
          <a:xfrm>
            <a:off x="304022" y="2032251"/>
            <a:ext cx="11583955" cy="14773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C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is for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Concrete.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New concepts are introduced through the use of physical objects or practical equipment. These can be physically handled, enabling children to explore different mathematical ideas. These resources are sometimes referred to as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maths manipulatives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and can include everyday household items such as straws or dice, as well as specific mathematical tools like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Dienes blocks or Numicon</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a:t>
            </a:r>
          </a:p>
        </p:txBody>
      </p:sp>
      <p:pic>
        <p:nvPicPr>
          <p:cNvPr id="1026" name="Picture 2" descr="Numicon: Box of Numicon Shapes 1-10 : Oxford University Press:  Amazon.co.uk: Pet Supplies">
            <a:extLst>
              <a:ext uri="{FF2B5EF4-FFF2-40B4-BE49-F238E27FC236}">
                <a16:creationId xmlns:a16="http://schemas.microsoft.com/office/drawing/2014/main" id="{6EA76DD9-FFDC-6C8B-711F-3A5458D293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023" y="3979506"/>
            <a:ext cx="3238212" cy="166084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5D79ECC-B85F-3FD0-FAD2-28526DCC3957}"/>
              </a:ext>
            </a:extLst>
          </p:cNvPr>
          <p:cNvPicPr>
            <a:picLocks noChangeAspect="1"/>
          </p:cNvPicPr>
          <p:nvPr/>
        </p:nvPicPr>
        <p:blipFill>
          <a:blip r:embed="rId3"/>
          <a:stretch>
            <a:fillRect/>
          </a:stretch>
        </p:blipFill>
        <p:spPr>
          <a:xfrm>
            <a:off x="4334061" y="3979506"/>
            <a:ext cx="2979925" cy="2130896"/>
          </a:xfrm>
          <a:prstGeom prst="rect">
            <a:avLst/>
          </a:prstGeom>
        </p:spPr>
      </p:pic>
      <p:pic>
        <p:nvPicPr>
          <p:cNvPr id="4" name="Picture 3">
            <a:extLst>
              <a:ext uri="{FF2B5EF4-FFF2-40B4-BE49-F238E27FC236}">
                <a16:creationId xmlns:a16="http://schemas.microsoft.com/office/drawing/2014/main" id="{9D855D7A-12DF-039A-F97D-48F334F83F22}"/>
              </a:ext>
            </a:extLst>
          </p:cNvPr>
          <p:cNvPicPr>
            <a:picLocks noChangeAspect="1"/>
          </p:cNvPicPr>
          <p:nvPr/>
        </p:nvPicPr>
        <p:blipFill>
          <a:blip r:embed="rId4"/>
          <a:stretch>
            <a:fillRect/>
          </a:stretch>
        </p:blipFill>
        <p:spPr>
          <a:xfrm>
            <a:off x="7799591" y="3835191"/>
            <a:ext cx="4253228" cy="2181906"/>
          </a:xfrm>
          <a:prstGeom prst="rect">
            <a:avLst/>
          </a:prstGeom>
        </p:spPr>
      </p:pic>
    </p:spTree>
    <p:extLst>
      <p:ext uri="{BB962C8B-B14F-4D97-AF65-F5344CB8AC3E}">
        <p14:creationId xmlns:p14="http://schemas.microsoft.com/office/powerpoint/2010/main" val="2318928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EC332-C5DD-1E7C-D8D6-806581BB7C3E}"/>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D67B8B2E-B863-9077-8BBF-2AEDD28410DB}"/>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Manipulatives and Resources (CPA)</a:t>
            </a:r>
          </a:p>
        </p:txBody>
      </p:sp>
      <p:sp>
        <p:nvSpPr>
          <p:cNvPr id="2" name="TextBox 1">
            <a:extLst>
              <a:ext uri="{FF2B5EF4-FFF2-40B4-BE49-F238E27FC236}">
                <a16:creationId xmlns:a16="http://schemas.microsoft.com/office/drawing/2014/main" id="{A75D8F77-BE30-79BB-DFB7-8496D0D6DBE1}"/>
              </a:ext>
            </a:extLst>
          </p:cNvPr>
          <p:cNvSpPr txBox="1"/>
          <p:nvPr/>
        </p:nvSpPr>
        <p:spPr>
          <a:xfrm>
            <a:off x="304022" y="2032251"/>
            <a:ext cx="1158395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P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is for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Pictorial.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Once children are confident with a concept using concrete resources, they progress to pictorial representations. This means they no longer manipulate physical objects but still benefit from the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visual support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that these representations provide.</a:t>
            </a:r>
          </a:p>
        </p:txBody>
      </p:sp>
      <p:pic>
        <p:nvPicPr>
          <p:cNvPr id="3" name="Picture 2">
            <a:extLst>
              <a:ext uri="{FF2B5EF4-FFF2-40B4-BE49-F238E27FC236}">
                <a16:creationId xmlns:a16="http://schemas.microsoft.com/office/drawing/2014/main" id="{304BDD4B-4700-01F1-833C-CD7EAC7E7637}"/>
              </a:ext>
            </a:extLst>
          </p:cNvPr>
          <p:cNvPicPr>
            <a:picLocks noChangeAspect="1"/>
          </p:cNvPicPr>
          <p:nvPr/>
        </p:nvPicPr>
        <p:blipFill>
          <a:blip r:embed="rId2"/>
          <a:stretch>
            <a:fillRect/>
          </a:stretch>
        </p:blipFill>
        <p:spPr>
          <a:xfrm>
            <a:off x="304022" y="3352682"/>
            <a:ext cx="3659772" cy="3256056"/>
          </a:xfrm>
          <a:prstGeom prst="rect">
            <a:avLst/>
          </a:prstGeom>
        </p:spPr>
      </p:pic>
      <p:pic>
        <p:nvPicPr>
          <p:cNvPr id="4" name="Picture 3">
            <a:extLst>
              <a:ext uri="{FF2B5EF4-FFF2-40B4-BE49-F238E27FC236}">
                <a16:creationId xmlns:a16="http://schemas.microsoft.com/office/drawing/2014/main" id="{A852BE66-6708-A473-8F61-15E3281D9D5A}"/>
              </a:ext>
            </a:extLst>
          </p:cNvPr>
          <p:cNvPicPr>
            <a:picLocks noChangeAspect="1"/>
          </p:cNvPicPr>
          <p:nvPr/>
        </p:nvPicPr>
        <p:blipFill>
          <a:blip r:embed="rId3"/>
          <a:stretch>
            <a:fillRect/>
          </a:stretch>
        </p:blipFill>
        <p:spPr>
          <a:xfrm>
            <a:off x="4800599" y="3232580"/>
            <a:ext cx="6473031" cy="2580391"/>
          </a:xfrm>
          <a:prstGeom prst="rect">
            <a:avLst/>
          </a:prstGeom>
        </p:spPr>
      </p:pic>
    </p:spTree>
    <p:extLst>
      <p:ext uri="{BB962C8B-B14F-4D97-AF65-F5344CB8AC3E}">
        <p14:creationId xmlns:p14="http://schemas.microsoft.com/office/powerpoint/2010/main" val="33884939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776E1-1D7B-7B46-9604-4D8851E9B805}"/>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C65E3750-D705-DE90-309F-8FEA3FE60DE2}"/>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Gill Sans MT" panose="020B0502020104020203"/>
                <a:ea typeface="+mn-ea"/>
                <a:cs typeface="+mn-cs"/>
              </a:rPr>
              <a:t>Manipulatives and Resources (CPA)</a:t>
            </a:r>
          </a:p>
        </p:txBody>
      </p:sp>
      <p:sp>
        <p:nvSpPr>
          <p:cNvPr id="2" name="TextBox 1">
            <a:extLst>
              <a:ext uri="{FF2B5EF4-FFF2-40B4-BE49-F238E27FC236}">
                <a16:creationId xmlns:a16="http://schemas.microsoft.com/office/drawing/2014/main" id="{41EDC7F4-2FA1-C532-B2B1-C5F3A0B01F10}"/>
              </a:ext>
            </a:extLst>
          </p:cNvPr>
          <p:cNvSpPr txBox="1"/>
          <p:nvPr/>
        </p:nvSpPr>
        <p:spPr>
          <a:xfrm>
            <a:off x="304022" y="2032251"/>
            <a:ext cx="11583955"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A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is for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Abstract.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When children have a secure understanding of the concept through concrete resources and visual images, they move on to the abstract stage. Here, children use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symbols</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 such as numbers and mathematical notations, to solve problems. To access this stage effectively, children need continued access to the </a:t>
            </a:r>
            <a:r>
              <a:rPr kumimoji="0" lang="en-GB" sz="1800" b="1" i="0" u="none" strike="noStrike" kern="1200" cap="none" spc="0" normalizeH="0" baseline="0" noProof="0" dirty="0">
                <a:ln>
                  <a:noFill/>
                </a:ln>
                <a:solidFill>
                  <a:prstClr val="black"/>
                </a:solidFill>
                <a:effectLst/>
                <a:uLnTx/>
                <a:uFillTx/>
                <a:latin typeface="Gill Sans MT" panose="020B0502020104020203"/>
                <a:ea typeface="+mn-ea"/>
                <a:cs typeface="+mn-cs"/>
              </a:rPr>
              <a:t>previous two stages </a:t>
            </a:r>
            <a: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t>alongside 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rPr>
              <a:t>5 x 4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Gill Sans MT" panose="020B0502020104020203"/>
                <a:ea typeface="+mn-ea"/>
                <a:cs typeface="+mn-cs"/>
              </a:rPr>
              <a:t>4 + 4 + 4 + 4 + 4 =</a:t>
            </a:r>
          </a:p>
        </p:txBody>
      </p:sp>
    </p:spTree>
    <p:extLst>
      <p:ext uri="{BB962C8B-B14F-4D97-AF65-F5344CB8AC3E}">
        <p14:creationId xmlns:p14="http://schemas.microsoft.com/office/powerpoint/2010/main" val="2312057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6B039-EC81-D719-1260-223993C4866E}"/>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19E39433-DCBB-7F95-0DF9-FF7162383925}"/>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Questioning and Talk</a:t>
            </a:r>
          </a:p>
        </p:txBody>
      </p:sp>
      <p:sp>
        <p:nvSpPr>
          <p:cNvPr id="2" name="TextBox 1">
            <a:extLst>
              <a:ext uri="{FF2B5EF4-FFF2-40B4-BE49-F238E27FC236}">
                <a16:creationId xmlns:a16="http://schemas.microsoft.com/office/drawing/2014/main" id="{22332FDA-1521-93C9-A518-668244E6CE5D}"/>
              </a:ext>
            </a:extLst>
          </p:cNvPr>
          <p:cNvSpPr txBox="1"/>
          <p:nvPr/>
        </p:nvSpPr>
        <p:spPr>
          <a:xfrm>
            <a:off x="304022" y="2032251"/>
            <a:ext cx="11583955" cy="378565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Good questions, and equally important, good listening can help children make sense of mathematics, build their confidence, and encourage mathematical thinking and communication. A good question opens up a problem and supports different ways of thinking about it. Some questions to try while helping a child might include: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mj-lt"/>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What do you already know about this?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What do you need to find out?</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How might you begin?</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How can you organise your information?</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Can you draw a picture to explain your thinking?</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Are there other possibilities?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What would happen if …?</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What do you need to do next?</a:t>
            </a:r>
          </a:p>
        </p:txBody>
      </p:sp>
    </p:spTree>
    <p:extLst>
      <p:ext uri="{BB962C8B-B14F-4D97-AF65-F5344CB8AC3E}">
        <p14:creationId xmlns:p14="http://schemas.microsoft.com/office/powerpoint/2010/main" val="1254545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A6712-E0DC-9F6C-B2FF-E9781DD6292E}"/>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3C64171C-F69F-13F4-5D51-270A88453DF4}"/>
              </a:ext>
            </a:extLst>
          </p:cNvPr>
          <p:cNvSpPr txBox="1"/>
          <p:nvPr/>
        </p:nvSpPr>
        <p:spPr>
          <a:xfrm>
            <a:off x="414240" y="2103110"/>
            <a:ext cx="11363520" cy="3970318"/>
          </a:xfrm>
          <a:prstGeom prst="rect">
            <a:avLst/>
          </a:prstGeom>
          <a:noFill/>
        </p:spPr>
        <p:txBody>
          <a:bodyPr wrap="square">
            <a:spAutoFit/>
          </a:bodyPr>
          <a:lstStyle/>
          <a:p>
            <a:r>
              <a:rPr lang="en-GB" b="1" dirty="0"/>
              <a:t>Encouraging a Positive Approach to Maths</a:t>
            </a:r>
          </a:p>
          <a:p>
            <a:endParaRPr lang="en-GB" b="1" dirty="0"/>
          </a:p>
          <a:p>
            <a:r>
              <a:rPr lang="en-GB" b="1" dirty="0"/>
              <a:t>Take Away Their Fear:</a:t>
            </a:r>
          </a:p>
          <a:p>
            <a:r>
              <a:rPr lang="en-GB" dirty="0"/>
              <a:t>Help your child feel confident and at ease with maths by creating a supportive environment.</a:t>
            </a:r>
          </a:p>
          <a:p>
            <a:endParaRPr lang="en-GB" b="1" dirty="0"/>
          </a:p>
          <a:p>
            <a:r>
              <a:rPr lang="en-GB" b="1" dirty="0"/>
              <a:t>Reassure and Praise:</a:t>
            </a:r>
          </a:p>
          <a:p>
            <a:r>
              <a:rPr lang="en-GB" dirty="0"/>
              <a:t>Offer encouragement and praise whenever possible to build a positive mindset.</a:t>
            </a:r>
          </a:p>
          <a:p>
            <a:endParaRPr lang="en-GB" b="1" dirty="0"/>
          </a:p>
          <a:p>
            <a:r>
              <a:rPr lang="en-GB" b="1" dirty="0"/>
              <a:t>Play with Numbers and Shapes:</a:t>
            </a:r>
          </a:p>
          <a:p>
            <a:r>
              <a:rPr lang="en-GB" dirty="0"/>
              <a:t>Incorporate games that involve numbers and shapes to make learning fun and interactive.</a:t>
            </a:r>
          </a:p>
          <a:p>
            <a:endParaRPr lang="en-GB" b="1" dirty="0"/>
          </a:p>
          <a:p>
            <a:r>
              <a:rPr lang="en-GB" b="1" dirty="0"/>
              <a:t>Embrace Mistakes as Learning Opportunities:</a:t>
            </a:r>
          </a:p>
          <a:p>
            <a:r>
              <a:rPr lang="en-GB" dirty="0"/>
              <a:t>Encourage your child to see mistakes as valuable opportunities to learn. Use them as discussion points to explore new ideas and approaches.</a:t>
            </a:r>
          </a:p>
        </p:txBody>
      </p:sp>
    </p:spTree>
    <p:extLst>
      <p:ext uri="{BB962C8B-B14F-4D97-AF65-F5344CB8AC3E}">
        <p14:creationId xmlns:p14="http://schemas.microsoft.com/office/powerpoint/2010/main" val="4018981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6A8CB-2B56-F485-EAF1-F1CD34148A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25443F-7A9F-33AC-AF00-270EC24090A9}"/>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8628AB9F-7CB5-FC8F-4B16-1466DEB16AEA}"/>
              </a:ext>
            </a:extLst>
          </p:cNvPr>
          <p:cNvSpPr txBox="1"/>
          <p:nvPr/>
        </p:nvSpPr>
        <p:spPr>
          <a:xfrm>
            <a:off x="414240" y="2103110"/>
            <a:ext cx="11363520" cy="4247317"/>
          </a:xfrm>
          <a:prstGeom prst="rect">
            <a:avLst/>
          </a:prstGeom>
          <a:noFill/>
        </p:spPr>
        <p:txBody>
          <a:bodyPr wrap="square">
            <a:spAutoFit/>
          </a:bodyPr>
          <a:lstStyle/>
          <a:p>
            <a:r>
              <a:rPr lang="en-GB" b="1" dirty="0"/>
              <a:t>Connecting Mathematics to Real-Life Experiences</a:t>
            </a:r>
          </a:p>
          <a:p>
            <a:endParaRPr lang="en-GB" dirty="0"/>
          </a:p>
          <a:p>
            <a:r>
              <a:rPr lang="en-GB" dirty="0"/>
              <a:t>Helping children connect mathematics to their everyday lives makes maths education more engaging and relevant. By recognising the importance and value of mathematics in real-world situations, we can inspire curiosity and confidence in solving practical problems. For example:</a:t>
            </a:r>
          </a:p>
          <a:p>
            <a:endParaRPr lang="en-GB" dirty="0"/>
          </a:p>
          <a:p>
            <a:r>
              <a:rPr lang="en-GB" b="1" dirty="0"/>
              <a:t>Managing Money When Shopping:</a:t>
            </a:r>
          </a:p>
          <a:p>
            <a:endParaRPr lang="en-GB" b="1" dirty="0"/>
          </a:p>
          <a:p>
            <a:pPr marL="285750" indent="-285750">
              <a:buFont typeface="Arial" panose="020B0604020202020204" pitchFamily="34" charset="0"/>
              <a:buChar char="•"/>
            </a:pPr>
            <a:r>
              <a:rPr lang="en-GB" dirty="0"/>
              <a:t>If I buy multiple items, how can I estimate the total cost?</a:t>
            </a:r>
          </a:p>
          <a:p>
            <a:pPr marL="285750" indent="-285750">
              <a:buFont typeface="Arial" panose="020B0604020202020204" pitchFamily="34" charset="0"/>
              <a:buChar char="•"/>
            </a:pPr>
            <a:r>
              <a:rPr lang="en-GB" dirty="0"/>
              <a:t>How much change will I receive if I pay with a £10 note?</a:t>
            </a:r>
          </a:p>
          <a:p>
            <a:endParaRPr lang="en-GB" dirty="0"/>
          </a:p>
          <a:p>
            <a:r>
              <a:rPr lang="en-GB" b="1" dirty="0"/>
              <a:t>Comparing Prices and Making Smart Choices:</a:t>
            </a:r>
          </a:p>
          <a:p>
            <a:endParaRPr lang="en-GB" b="1" dirty="0"/>
          </a:p>
          <a:p>
            <a:pPr marL="285750" indent="-285750">
              <a:buFont typeface="Arial" panose="020B0604020202020204" pitchFamily="34" charset="0"/>
              <a:buChar char="•"/>
            </a:pPr>
            <a:r>
              <a:rPr lang="en-GB" dirty="0"/>
              <a:t>At the petrol station, how much do I save if I buy 9 litres of petrol at £1.69 per litre instead of 9 litres at £1.71 per litre?</a:t>
            </a:r>
          </a:p>
        </p:txBody>
      </p:sp>
    </p:spTree>
    <p:extLst>
      <p:ext uri="{BB962C8B-B14F-4D97-AF65-F5344CB8AC3E}">
        <p14:creationId xmlns:p14="http://schemas.microsoft.com/office/powerpoint/2010/main" val="31747220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04A28-600A-DFFD-F289-00C6B7C021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A3967D-7CEA-4AE0-6E65-11715F4235FA}"/>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346168F3-68E5-689D-88D1-91F32AD7D475}"/>
              </a:ext>
            </a:extLst>
          </p:cNvPr>
          <p:cNvSpPr txBox="1"/>
          <p:nvPr/>
        </p:nvSpPr>
        <p:spPr>
          <a:xfrm>
            <a:off x="414240" y="2103110"/>
            <a:ext cx="11363520" cy="3693319"/>
          </a:xfrm>
          <a:prstGeom prst="rect">
            <a:avLst/>
          </a:prstGeom>
          <a:noFill/>
        </p:spPr>
        <p:txBody>
          <a:bodyPr wrap="square">
            <a:spAutoFit/>
          </a:bodyPr>
          <a:lstStyle/>
          <a:p>
            <a:r>
              <a:rPr lang="en-GB" b="1" dirty="0"/>
              <a:t>Incorporating Maths into Everyday Activities</a:t>
            </a:r>
          </a:p>
          <a:p>
            <a:endParaRPr lang="en-GB" dirty="0"/>
          </a:p>
          <a:p>
            <a:r>
              <a:rPr lang="en-GB" b="1" dirty="0"/>
              <a:t>Using Food Packaging to Explore Shapes:</a:t>
            </a:r>
          </a:p>
          <a:p>
            <a:endParaRPr lang="en-GB" b="1" dirty="0"/>
          </a:p>
          <a:p>
            <a:r>
              <a:rPr lang="en-GB" dirty="0"/>
              <a:t>Food packaging is a great resource for discussing 2D and 3D shapes. Ask your child about the properties of these shapes, such as the number of faces, sides, and vertices. Take it a step further by flattening the packaging to explore the net of the 3D shape.</a:t>
            </a:r>
          </a:p>
          <a:p>
            <a:endParaRPr lang="en-GB" dirty="0"/>
          </a:p>
          <a:p>
            <a:r>
              <a:rPr lang="en-GB" b="1" dirty="0"/>
              <a:t>Playing Maths-Related Board Games:</a:t>
            </a:r>
          </a:p>
          <a:p>
            <a:endParaRPr lang="en-GB" b="1" dirty="0"/>
          </a:p>
          <a:p>
            <a:r>
              <a:rPr lang="en-GB" dirty="0"/>
              <a:t>Board games offer endless opportunities to practise maths in a fun and engaging way. Games like Snakes and Ladders, Monopoly, Bingo, Connect Four, and Battleships help reinforce mathematical concepts like counting, strategy, and probability.</a:t>
            </a:r>
          </a:p>
        </p:txBody>
      </p:sp>
    </p:spTree>
    <p:extLst>
      <p:ext uri="{BB962C8B-B14F-4D97-AF65-F5344CB8AC3E}">
        <p14:creationId xmlns:p14="http://schemas.microsoft.com/office/powerpoint/2010/main" val="1009514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A0C16-4BA7-4FAD-5265-0918AA96C8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00A344-F397-F795-10C7-D906D8D7588D}"/>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CF82BE70-B4D3-FD04-F440-22A72DAA7D59}"/>
              </a:ext>
            </a:extLst>
          </p:cNvPr>
          <p:cNvSpPr txBox="1"/>
          <p:nvPr/>
        </p:nvSpPr>
        <p:spPr>
          <a:xfrm>
            <a:off x="414240" y="2103110"/>
            <a:ext cx="11363520" cy="3416320"/>
          </a:xfrm>
          <a:prstGeom prst="rect">
            <a:avLst/>
          </a:prstGeom>
          <a:noFill/>
        </p:spPr>
        <p:txBody>
          <a:bodyPr wrap="square">
            <a:spAutoFit/>
          </a:bodyPr>
          <a:lstStyle/>
          <a:p>
            <a:r>
              <a:rPr lang="en-GB" b="1" dirty="0"/>
              <a:t>Incorporating Maths into Everyday Activities</a:t>
            </a:r>
          </a:p>
          <a:p>
            <a:endParaRPr lang="en-GB" dirty="0"/>
          </a:p>
          <a:p>
            <a:r>
              <a:rPr lang="en-GB" b="1" dirty="0"/>
              <a:t>Practising Telling the Time:</a:t>
            </a:r>
          </a:p>
          <a:p>
            <a:endParaRPr lang="en-GB" b="1" dirty="0"/>
          </a:p>
          <a:p>
            <a:r>
              <a:rPr lang="en-GB" dirty="0"/>
              <a:t>Work with your child to improve their time-telling skills. Can they read both digital and analogue clocks? Can they convert between the two and use the 24-hour clock? Encourage them to recognise Roman numerals on clocks as well for an extra challenge.</a:t>
            </a:r>
          </a:p>
          <a:p>
            <a:endParaRPr lang="en-GB" dirty="0"/>
          </a:p>
          <a:p>
            <a:r>
              <a:rPr lang="en-GB" b="1" dirty="0"/>
              <a:t>Exploring Time with the TV Guide:</a:t>
            </a:r>
          </a:p>
          <a:p>
            <a:endParaRPr lang="en-GB" b="1" dirty="0"/>
          </a:p>
          <a:p>
            <a:r>
              <a:rPr lang="en-GB" dirty="0"/>
              <a:t>When flicking through the TV guide, ask your child to calculate the length of their favourite programmes. How long will it be until the next programme starts? This activity helps improve their ability to work with time in a practical context.</a:t>
            </a:r>
          </a:p>
        </p:txBody>
      </p:sp>
    </p:spTree>
    <p:extLst>
      <p:ext uri="{BB962C8B-B14F-4D97-AF65-F5344CB8AC3E}">
        <p14:creationId xmlns:p14="http://schemas.microsoft.com/office/powerpoint/2010/main" val="1764246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5887B-147E-79B4-CC24-AD18CC57C7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9EDC46-DDF2-F9D3-F811-EFD016A4EBB7}"/>
              </a:ext>
            </a:extLst>
          </p:cNvPr>
          <p:cNvSpPr>
            <a:spLocks noGrp="1"/>
          </p:cNvSpPr>
          <p:nvPr>
            <p:ph type="title"/>
          </p:nvPr>
        </p:nvSpPr>
        <p:spPr/>
        <p:txBody>
          <a:bodyPr anchor="ctr">
            <a:normAutofit/>
          </a:bodyPr>
          <a:lstStyle/>
          <a:p>
            <a:pPr algn="ctr"/>
            <a:r>
              <a:rPr lang="en-GB" sz="3600" dirty="0"/>
              <a:t>Times Tables</a:t>
            </a:r>
          </a:p>
        </p:txBody>
      </p:sp>
      <p:sp>
        <p:nvSpPr>
          <p:cNvPr id="4" name="TextBox 3">
            <a:extLst>
              <a:ext uri="{FF2B5EF4-FFF2-40B4-BE49-F238E27FC236}">
                <a16:creationId xmlns:a16="http://schemas.microsoft.com/office/drawing/2014/main" id="{3CCFA908-2CE7-386B-00E8-104E734C82C4}"/>
              </a:ext>
            </a:extLst>
          </p:cNvPr>
          <p:cNvSpPr txBox="1"/>
          <p:nvPr/>
        </p:nvSpPr>
        <p:spPr>
          <a:xfrm>
            <a:off x="414240" y="2103110"/>
            <a:ext cx="11363520" cy="2554545"/>
          </a:xfrm>
          <a:prstGeom prst="rect">
            <a:avLst/>
          </a:prstGeom>
          <a:noFill/>
        </p:spPr>
        <p:txBody>
          <a:bodyPr wrap="square">
            <a:spAutoFit/>
          </a:bodyPr>
          <a:lstStyle/>
          <a:p>
            <a:r>
              <a:rPr lang="en-GB" sz="2000" dirty="0"/>
              <a:t>Times tables are incredibly important.</a:t>
            </a:r>
          </a:p>
          <a:p>
            <a:endParaRPr lang="en-GB" sz="2000" dirty="0"/>
          </a:p>
          <a:p>
            <a:r>
              <a:rPr lang="en-GB" sz="2000" dirty="0"/>
              <a:t>They will help children to solve problems that involve…</a:t>
            </a:r>
          </a:p>
          <a:p>
            <a:endParaRPr lang="en-GB" sz="2000" dirty="0"/>
          </a:p>
          <a:p>
            <a:pPr marL="342900" indent="-342900">
              <a:buFont typeface="Arial" panose="020B0604020202020204" pitchFamily="34" charset="0"/>
              <a:buChar char="•"/>
            </a:pPr>
            <a:r>
              <a:rPr lang="en-GB" sz="2000" dirty="0"/>
              <a:t>Long multiplication</a:t>
            </a:r>
          </a:p>
          <a:p>
            <a:pPr marL="342900" indent="-342900">
              <a:buFont typeface="Arial" panose="020B0604020202020204" pitchFamily="34" charset="0"/>
              <a:buChar char="•"/>
            </a:pPr>
            <a:r>
              <a:rPr lang="en-GB" sz="2000" dirty="0"/>
              <a:t>Fractions</a:t>
            </a:r>
          </a:p>
          <a:p>
            <a:pPr marL="342900" indent="-342900">
              <a:buFont typeface="Arial" panose="020B0604020202020204" pitchFamily="34" charset="0"/>
              <a:buChar char="•"/>
            </a:pPr>
            <a:r>
              <a:rPr lang="en-GB" sz="2000" dirty="0"/>
              <a:t>Percentages</a:t>
            </a:r>
          </a:p>
          <a:p>
            <a:endParaRPr lang="en-GB" sz="2000" dirty="0"/>
          </a:p>
        </p:txBody>
      </p:sp>
    </p:spTree>
    <p:extLst>
      <p:ext uri="{BB962C8B-B14F-4D97-AF65-F5344CB8AC3E}">
        <p14:creationId xmlns:p14="http://schemas.microsoft.com/office/powerpoint/2010/main" val="2467209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B1502-D73D-CF34-758A-CF18D19945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B93BDC-5B2A-4DD2-56AB-34BC35132E57}"/>
              </a:ext>
            </a:extLst>
          </p:cNvPr>
          <p:cNvSpPr>
            <a:spLocks noGrp="1"/>
          </p:cNvSpPr>
          <p:nvPr>
            <p:ph type="title"/>
          </p:nvPr>
        </p:nvSpPr>
        <p:spPr/>
        <p:txBody>
          <a:bodyPr anchor="ctr">
            <a:normAutofit/>
          </a:bodyPr>
          <a:lstStyle/>
          <a:p>
            <a:pPr algn="ctr"/>
            <a:r>
              <a:rPr lang="en-GB" sz="3600" dirty="0"/>
              <a:t>Times Tables</a:t>
            </a:r>
          </a:p>
        </p:txBody>
      </p:sp>
      <p:sp>
        <p:nvSpPr>
          <p:cNvPr id="4" name="TextBox 3">
            <a:extLst>
              <a:ext uri="{FF2B5EF4-FFF2-40B4-BE49-F238E27FC236}">
                <a16:creationId xmlns:a16="http://schemas.microsoft.com/office/drawing/2014/main" id="{B9578B7B-B4F7-980A-B6D1-FB5AB0BD3C14}"/>
              </a:ext>
            </a:extLst>
          </p:cNvPr>
          <p:cNvSpPr txBox="1"/>
          <p:nvPr/>
        </p:nvSpPr>
        <p:spPr>
          <a:xfrm>
            <a:off x="414240" y="1930494"/>
            <a:ext cx="11363520" cy="400110"/>
          </a:xfrm>
          <a:prstGeom prst="rect">
            <a:avLst/>
          </a:prstGeom>
          <a:noFill/>
        </p:spPr>
        <p:txBody>
          <a:bodyPr wrap="square">
            <a:spAutoFit/>
          </a:bodyPr>
          <a:lstStyle/>
          <a:p>
            <a:r>
              <a:rPr lang="en-GB" sz="2000" b="1" dirty="0"/>
              <a:t>Long multiplication</a:t>
            </a:r>
          </a:p>
        </p:txBody>
      </p:sp>
      <p:pic>
        <p:nvPicPr>
          <p:cNvPr id="7" name="Picture 6">
            <a:extLst>
              <a:ext uri="{FF2B5EF4-FFF2-40B4-BE49-F238E27FC236}">
                <a16:creationId xmlns:a16="http://schemas.microsoft.com/office/drawing/2014/main" id="{0E30256E-5DC9-E8BA-1E7D-2ECA4E8A4CFD}"/>
              </a:ext>
            </a:extLst>
          </p:cNvPr>
          <p:cNvPicPr>
            <a:picLocks noChangeAspect="1"/>
          </p:cNvPicPr>
          <p:nvPr/>
        </p:nvPicPr>
        <p:blipFill>
          <a:blip r:embed="rId2"/>
          <a:srcRect l="3893" t="4180" r="1749" b="2817"/>
          <a:stretch/>
        </p:blipFill>
        <p:spPr>
          <a:xfrm>
            <a:off x="414240" y="2453177"/>
            <a:ext cx="6708711" cy="4220812"/>
          </a:xfrm>
          <a:prstGeom prst="rect">
            <a:avLst/>
          </a:prstGeom>
        </p:spPr>
      </p:pic>
    </p:spTree>
    <p:extLst>
      <p:ext uri="{BB962C8B-B14F-4D97-AF65-F5344CB8AC3E}">
        <p14:creationId xmlns:p14="http://schemas.microsoft.com/office/powerpoint/2010/main" val="11651090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820C6-DB0E-F0A3-0C30-C64830CA70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9EE434-CDC3-869C-6E52-747F795FA2E4}"/>
              </a:ext>
            </a:extLst>
          </p:cNvPr>
          <p:cNvSpPr>
            <a:spLocks noGrp="1"/>
          </p:cNvSpPr>
          <p:nvPr>
            <p:ph type="title"/>
          </p:nvPr>
        </p:nvSpPr>
        <p:spPr/>
        <p:txBody>
          <a:bodyPr anchor="ctr">
            <a:normAutofit/>
          </a:bodyPr>
          <a:lstStyle/>
          <a:p>
            <a:pPr algn="ctr"/>
            <a:r>
              <a:rPr lang="en-GB" sz="3600" dirty="0"/>
              <a:t>Times Tables</a:t>
            </a:r>
          </a:p>
        </p:txBody>
      </p:sp>
      <p:sp>
        <p:nvSpPr>
          <p:cNvPr id="4" name="TextBox 3">
            <a:extLst>
              <a:ext uri="{FF2B5EF4-FFF2-40B4-BE49-F238E27FC236}">
                <a16:creationId xmlns:a16="http://schemas.microsoft.com/office/drawing/2014/main" id="{E7D2BA24-A47A-094B-9BD5-000EAED25D99}"/>
              </a:ext>
            </a:extLst>
          </p:cNvPr>
          <p:cNvSpPr txBox="1"/>
          <p:nvPr/>
        </p:nvSpPr>
        <p:spPr>
          <a:xfrm>
            <a:off x="414240" y="1930494"/>
            <a:ext cx="11363520" cy="400110"/>
          </a:xfrm>
          <a:prstGeom prst="rect">
            <a:avLst/>
          </a:prstGeom>
          <a:noFill/>
        </p:spPr>
        <p:txBody>
          <a:bodyPr wrap="square">
            <a:spAutoFit/>
          </a:bodyPr>
          <a:lstStyle/>
          <a:p>
            <a:r>
              <a:rPr lang="en-GB" sz="2000" b="1" dirty="0"/>
              <a:t>Fractions</a:t>
            </a:r>
          </a:p>
        </p:txBody>
      </p:sp>
      <p:pic>
        <p:nvPicPr>
          <p:cNvPr id="8" name="Picture 7">
            <a:extLst>
              <a:ext uri="{FF2B5EF4-FFF2-40B4-BE49-F238E27FC236}">
                <a16:creationId xmlns:a16="http://schemas.microsoft.com/office/drawing/2014/main" id="{F05E0AE1-5AE0-B63B-E78E-80E0BA7124B8}"/>
              </a:ext>
            </a:extLst>
          </p:cNvPr>
          <p:cNvPicPr>
            <a:picLocks noChangeAspect="1"/>
          </p:cNvPicPr>
          <p:nvPr/>
        </p:nvPicPr>
        <p:blipFill>
          <a:blip r:embed="rId2"/>
          <a:srcRect l="1835" t="2473" r="1240" b="3580"/>
          <a:stretch/>
        </p:blipFill>
        <p:spPr>
          <a:xfrm>
            <a:off x="414240" y="2330604"/>
            <a:ext cx="6569723" cy="4326713"/>
          </a:xfrm>
          <a:prstGeom prst="rect">
            <a:avLst/>
          </a:prstGeom>
        </p:spPr>
      </p:pic>
    </p:spTree>
    <p:extLst>
      <p:ext uri="{BB962C8B-B14F-4D97-AF65-F5344CB8AC3E}">
        <p14:creationId xmlns:p14="http://schemas.microsoft.com/office/powerpoint/2010/main" val="3861831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0E583-3E4A-C4AB-04CA-CF2797768F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F159D7-025D-2979-5574-33DF3223F407}"/>
              </a:ext>
            </a:extLst>
          </p:cNvPr>
          <p:cNvSpPr>
            <a:spLocks noGrp="1"/>
          </p:cNvSpPr>
          <p:nvPr>
            <p:ph type="title"/>
          </p:nvPr>
        </p:nvSpPr>
        <p:spPr/>
        <p:txBody>
          <a:bodyPr anchor="ctr">
            <a:normAutofit/>
          </a:bodyPr>
          <a:lstStyle/>
          <a:p>
            <a:pPr algn="ctr"/>
            <a:r>
              <a:rPr lang="en-GB" sz="3600" dirty="0"/>
              <a:t>Times Tables Rockstars (TTRS)</a:t>
            </a:r>
          </a:p>
        </p:txBody>
      </p:sp>
      <p:sp>
        <p:nvSpPr>
          <p:cNvPr id="4" name="TextBox 3">
            <a:extLst>
              <a:ext uri="{FF2B5EF4-FFF2-40B4-BE49-F238E27FC236}">
                <a16:creationId xmlns:a16="http://schemas.microsoft.com/office/drawing/2014/main" id="{E3FC5065-6321-371D-02E8-AFF1F0317BF7}"/>
              </a:ext>
            </a:extLst>
          </p:cNvPr>
          <p:cNvSpPr txBox="1"/>
          <p:nvPr/>
        </p:nvSpPr>
        <p:spPr>
          <a:xfrm>
            <a:off x="414240" y="2103110"/>
            <a:ext cx="11363520" cy="1938992"/>
          </a:xfrm>
          <a:prstGeom prst="rect">
            <a:avLst/>
          </a:prstGeom>
          <a:noFill/>
        </p:spPr>
        <p:txBody>
          <a:bodyPr wrap="square">
            <a:spAutoFit/>
          </a:bodyPr>
          <a:lstStyle/>
          <a:p>
            <a:r>
              <a:rPr lang="en-GB" sz="2000" dirty="0"/>
              <a:t>When it comes to times tables, speed AND accuracy are important - the more facts your child remembers, the easier it is for them to do harder calculations. Times Table Rock Stars is a fun and challenging programme designed to help students master the times tables. World Famous musicians need to practice and so do children with their tables!</a:t>
            </a:r>
          </a:p>
          <a:p>
            <a:endParaRPr lang="en-GB" sz="2000" dirty="0"/>
          </a:p>
          <a:p>
            <a:r>
              <a:rPr lang="en-GB" sz="2000" dirty="0"/>
              <a:t>One way we will be looking to boost the use of TTRS is by introducing different competitions.</a:t>
            </a:r>
          </a:p>
        </p:txBody>
      </p:sp>
      <p:pic>
        <p:nvPicPr>
          <p:cNvPr id="3" name="Picture 2">
            <a:extLst>
              <a:ext uri="{FF2B5EF4-FFF2-40B4-BE49-F238E27FC236}">
                <a16:creationId xmlns:a16="http://schemas.microsoft.com/office/drawing/2014/main" id="{70562E91-CF30-BFCD-6131-A12CC66C74E9}"/>
              </a:ext>
            </a:extLst>
          </p:cNvPr>
          <p:cNvPicPr>
            <a:picLocks noChangeAspect="1"/>
          </p:cNvPicPr>
          <p:nvPr/>
        </p:nvPicPr>
        <p:blipFill>
          <a:blip r:embed="rId2"/>
          <a:stretch>
            <a:fillRect/>
          </a:stretch>
        </p:blipFill>
        <p:spPr>
          <a:xfrm>
            <a:off x="508325" y="729658"/>
            <a:ext cx="1819663" cy="1014238"/>
          </a:xfrm>
          <a:prstGeom prst="rect">
            <a:avLst/>
          </a:prstGeom>
        </p:spPr>
      </p:pic>
      <p:pic>
        <p:nvPicPr>
          <p:cNvPr id="5" name="Picture 4">
            <a:extLst>
              <a:ext uri="{FF2B5EF4-FFF2-40B4-BE49-F238E27FC236}">
                <a16:creationId xmlns:a16="http://schemas.microsoft.com/office/drawing/2014/main" id="{BB1EEAB2-BB38-F390-FD68-38DF82D6D836}"/>
              </a:ext>
            </a:extLst>
          </p:cNvPr>
          <p:cNvPicPr>
            <a:picLocks noChangeAspect="1"/>
          </p:cNvPicPr>
          <p:nvPr/>
        </p:nvPicPr>
        <p:blipFill>
          <a:blip r:embed="rId2"/>
          <a:stretch>
            <a:fillRect/>
          </a:stretch>
        </p:blipFill>
        <p:spPr>
          <a:xfrm>
            <a:off x="9796443" y="741545"/>
            <a:ext cx="1819663" cy="1014238"/>
          </a:xfrm>
          <a:prstGeom prst="rect">
            <a:avLst/>
          </a:prstGeom>
        </p:spPr>
      </p:pic>
      <p:pic>
        <p:nvPicPr>
          <p:cNvPr id="6" name="Picture 5">
            <a:extLst>
              <a:ext uri="{FF2B5EF4-FFF2-40B4-BE49-F238E27FC236}">
                <a16:creationId xmlns:a16="http://schemas.microsoft.com/office/drawing/2014/main" id="{B14772B6-ACCC-19CA-DDA1-3E6BCC85CF9F}"/>
              </a:ext>
            </a:extLst>
          </p:cNvPr>
          <p:cNvPicPr>
            <a:picLocks noChangeAspect="1"/>
          </p:cNvPicPr>
          <p:nvPr/>
        </p:nvPicPr>
        <p:blipFill>
          <a:blip r:embed="rId3"/>
          <a:stretch>
            <a:fillRect/>
          </a:stretch>
        </p:blipFill>
        <p:spPr>
          <a:xfrm>
            <a:off x="9470339" y="3522306"/>
            <a:ext cx="2706109" cy="3335694"/>
          </a:xfrm>
          <a:prstGeom prst="rect">
            <a:avLst/>
          </a:prstGeom>
        </p:spPr>
      </p:pic>
    </p:spTree>
    <p:extLst>
      <p:ext uri="{BB962C8B-B14F-4D97-AF65-F5344CB8AC3E}">
        <p14:creationId xmlns:p14="http://schemas.microsoft.com/office/powerpoint/2010/main" val="1552374931"/>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239</TotalTime>
  <Words>2292</Words>
  <Application>Microsoft Office PowerPoint</Application>
  <PresentationFormat>Widescreen</PresentationFormat>
  <Paragraphs>234</Paragraphs>
  <Slides>29</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29</vt:i4>
      </vt:variant>
    </vt:vector>
  </HeadingPairs>
  <TitlesOfParts>
    <vt:vector size="38" baseType="lpstr">
      <vt:lpstr>Arial</vt:lpstr>
      <vt:lpstr>Calibri</vt:lpstr>
      <vt:lpstr>Calibri Light</vt:lpstr>
      <vt:lpstr>Cambria Math</vt:lpstr>
      <vt:lpstr>Georgia</vt:lpstr>
      <vt:lpstr>Gill Sans MT</vt:lpstr>
      <vt:lpstr>Wingdings 2</vt:lpstr>
      <vt:lpstr>Dividend</vt:lpstr>
      <vt:lpstr>Office 2013 - 2022 Theme</vt:lpstr>
      <vt:lpstr>Welcome to the KS2 Maths Workshop</vt:lpstr>
      <vt:lpstr>Session aims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 your child at home?</vt:lpstr>
      <vt:lpstr>How can you help your child at home?</vt:lpstr>
      <vt:lpstr>How can you help your child at home?</vt:lpstr>
      <vt:lpstr>How can you help your child at home?</vt:lpstr>
      <vt:lpstr>Times Tables</vt:lpstr>
      <vt:lpstr>Times Tables</vt:lpstr>
      <vt:lpstr>Times Tables</vt:lpstr>
      <vt:lpstr>Times Tables Rockstars (TTRS)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KS2 Maths Workshop</dc:title>
  <dc:creator>Louis Sheehan</dc:creator>
  <cp:lastModifiedBy>Sheehan, Louis</cp:lastModifiedBy>
  <cp:revision>3</cp:revision>
  <dcterms:created xsi:type="dcterms:W3CDTF">2025-01-24T21:36:12Z</dcterms:created>
  <dcterms:modified xsi:type="dcterms:W3CDTF">2025-01-29T08:07:47Z</dcterms:modified>
</cp:coreProperties>
</file>